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1" autoAdjust="0"/>
    <p:restoredTop sz="94660"/>
  </p:normalViewPr>
  <p:slideViewPr>
    <p:cSldViewPr snapToGrid="0">
      <p:cViewPr varScale="1">
        <p:scale>
          <a:sx n="97" d="100"/>
          <a:sy n="97" d="100"/>
        </p:scale>
        <p:origin x="536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6/28/2023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6/28/2023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6/28/2023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6/28/2023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6/28/2023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6/28/2023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6/28/2023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6/28/2023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6/28/2023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6/28/2023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6/28/2023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层 1"/>
          <p:cNvPicPr>
            <a:picLocks noChangeAspect="1"/>
          </p:cNvPicPr>
          <p:nvPr userDrawn="1"/>
        </p:nvPicPr>
        <p:blipFill>
          <a:blip r:embed="rId2"/>
          <a:srcRect t="22631" r="62901" b="16599"/>
          <a:stretch>
            <a:fillRect/>
          </a:stretch>
        </p:blipFill>
        <p:spPr>
          <a:xfrm rot="10800000" flipH="1">
            <a:off x="0" y="0"/>
            <a:ext cx="3642995" cy="2302510"/>
          </a:xfrm>
          <a:prstGeom prst="rect">
            <a:avLst/>
          </a:prstGeom>
        </p:spPr>
      </p:pic>
      <p:pic>
        <p:nvPicPr>
          <p:cNvPr id="2" name="图片 1" descr="图层 1"/>
          <p:cNvPicPr>
            <a:picLocks noChangeAspect="1"/>
          </p:cNvPicPr>
          <p:nvPr userDrawn="1"/>
        </p:nvPicPr>
        <p:blipFill>
          <a:blip r:embed="rId2"/>
          <a:srcRect t="22631" r="62901" b="16599"/>
          <a:stretch>
            <a:fillRect/>
          </a:stretch>
        </p:blipFill>
        <p:spPr>
          <a:xfrm flipH="1">
            <a:off x="9766935" y="5325110"/>
            <a:ext cx="2425065" cy="153289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  <a:t>6/28/2023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3596217" y="2484962"/>
            <a:ext cx="5496980" cy="1617138"/>
            <a:chOff x="3596217" y="2484962"/>
            <a:chExt cx="5496980" cy="1617138"/>
          </a:xfrm>
        </p:grpSpPr>
        <p:sp>
          <p:nvSpPr>
            <p:cNvPr id="2" name="椭圆 1"/>
            <p:cNvSpPr/>
            <p:nvPr/>
          </p:nvSpPr>
          <p:spPr>
            <a:xfrm>
              <a:off x="3843867" y="2633133"/>
              <a:ext cx="1295400" cy="1227667"/>
            </a:xfrm>
            <a:prstGeom prst="ellips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4242859" y="2484962"/>
              <a:ext cx="495300" cy="482601"/>
            </a:xfrm>
            <a:prstGeom prst="ellipse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4891617" y="2764365"/>
              <a:ext cx="495300" cy="482601"/>
            </a:xfrm>
            <a:prstGeom prst="ellipse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3596217" y="2726263"/>
              <a:ext cx="495300" cy="482601"/>
            </a:xfrm>
            <a:prstGeom prst="ellipse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3666067" y="3378198"/>
              <a:ext cx="495300" cy="482601"/>
            </a:xfrm>
            <a:prstGeom prst="ellipse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4843992" y="3378198"/>
              <a:ext cx="495300" cy="482601"/>
            </a:xfrm>
            <a:prstGeom prst="ellipse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4243917" y="3619499"/>
              <a:ext cx="495300" cy="482601"/>
            </a:xfrm>
            <a:prstGeom prst="ellipse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5029196" y="2497662"/>
              <a:ext cx="4064001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+mj-ea"/>
                  <a:ea typeface="+mj-ea"/>
                </a:rPr>
                <a:t>Modus</a:t>
              </a:r>
              <a:endParaRPr lang="zh-CN" altLang="en-US" sz="8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5029200" y="337819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6683662" y="2633133"/>
            <a:ext cx="48190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+mj-ea"/>
                <a:ea typeface="+mj-ea"/>
              </a:rPr>
              <a:t>1979</a:t>
            </a:r>
            <a:endParaRPr lang="zh-CN" altLang="en-US" sz="8000" b="1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latin typeface="+mj-ea"/>
              <a:ea typeface="+mj-ea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3596217" y="2484962"/>
            <a:ext cx="5496980" cy="1617138"/>
            <a:chOff x="3596217" y="2484962"/>
            <a:chExt cx="5496980" cy="1617138"/>
          </a:xfrm>
        </p:grpSpPr>
        <p:sp>
          <p:nvSpPr>
            <p:cNvPr id="23" name="椭圆 22"/>
            <p:cNvSpPr/>
            <p:nvPr/>
          </p:nvSpPr>
          <p:spPr>
            <a:xfrm>
              <a:off x="3843867" y="2633133"/>
              <a:ext cx="1295400" cy="1227667"/>
            </a:xfrm>
            <a:prstGeom prst="ellips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4242859" y="2484962"/>
              <a:ext cx="495300" cy="482601"/>
            </a:xfrm>
            <a:prstGeom prst="ellipse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4891617" y="2764365"/>
              <a:ext cx="495300" cy="482601"/>
            </a:xfrm>
            <a:prstGeom prst="ellipse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3596217" y="2726263"/>
              <a:ext cx="495300" cy="482601"/>
            </a:xfrm>
            <a:prstGeom prst="ellipse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3666067" y="3378198"/>
              <a:ext cx="495300" cy="482601"/>
            </a:xfrm>
            <a:prstGeom prst="ellipse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4843992" y="3378198"/>
              <a:ext cx="495300" cy="482601"/>
            </a:xfrm>
            <a:prstGeom prst="ellipse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4243917" y="3619499"/>
              <a:ext cx="495300" cy="482601"/>
            </a:xfrm>
            <a:prstGeom prst="ellipse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029196" y="2497662"/>
              <a:ext cx="4064001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+mj-ea"/>
                  <a:ea typeface="+mj-ea"/>
                </a:rPr>
                <a:t>Modus</a:t>
              </a:r>
              <a:endParaRPr lang="zh-CN" altLang="en-US" sz="8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59259E-6 L -0.15364 0.0018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82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761068" y="2195268"/>
            <a:ext cx="8627532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应用层报文传输协议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937000" y="3073401"/>
            <a:ext cx="69426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ea"/>
                <a:ea typeface="+mj-ea"/>
              </a:rPr>
              <a:t>Application layer protocol</a:t>
            </a:r>
            <a:endParaRPr lang="zh-CN" altLang="en-US" sz="2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1818" y="2843713"/>
            <a:ext cx="3523050" cy="1041699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7128933" y="1625600"/>
            <a:ext cx="3962398" cy="3505782"/>
            <a:chOff x="7128933" y="1625600"/>
            <a:chExt cx="3962398" cy="3505782"/>
          </a:xfrm>
        </p:grpSpPr>
        <p:cxnSp>
          <p:nvCxnSpPr>
            <p:cNvPr id="13" name="直接连接符 12"/>
            <p:cNvCxnSpPr/>
            <p:nvPr/>
          </p:nvCxnSpPr>
          <p:spPr>
            <a:xfrm>
              <a:off x="7137400" y="1972733"/>
              <a:ext cx="0" cy="2929467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7128933" y="1964267"/>
              <a:ext cx="423333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7128935" y="4893743"/>
              <a:ext cx="423333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文本框 16"/>
            <p:cNvSpPr txBox="1"/>
            <p:nvPr/>
          </p:nvSpPr>
          <p:spPr>
            <a:xfrm>
              <a:off x="7975600" y="1625600"/>
              <a:ext cx="3115731" cy="58477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accent5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</a:rPr>
                <a:t>以太网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7975596" y="4546607"/>
              <a:ext cx="3115731" cy="58477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accent5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</a:rPr>
                <a:t>串口通信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1818" y="2843713"/>
            <a:ext cx="3523050" cy="1041699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7128933" y="1625600"/>
            <a:ext cx="3962398" cy="3505782"/>
            <a:chOff x="7128933" y="1625600"/>
            <a:chExt cx="3962398" cy="3505782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7137400" y="1972733"/>
              <a:ext cx="0" cy="2929467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>
              <a:off x="7128933" y="1964267"/>
              <a:ext cx="423333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7128935" y="4893743"/>
              <a:ext cx="423333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" name="文本框 6"/>
            <p:cNvSpPr txBox="1"/>
            <p:nvPr/>
          </p:nvSpPr>
          <p:spPr>
            <a:xfrm>
              <a:off x="7975600" y="1625600"/>
              <a:ext cx="3115731" cy="58477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accent5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</a:rPr>
                <a:t>以太网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7975596" y="4546607"/>
              <a:ext cx="3115731" cy="58477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accent5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</a:rPr>
                <a:t>串口通信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8568262" y="3140633"/>
            <a:ext cx="1295400" cy="148955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RS232</a:t>
            </a:r>
          </a:p>
          <a:p>
            <a:pPr algn="ctr"/>
            <a:r>
              <a:rPr lang="en-US" altLang="zh-CN" dirty="0"/>
              <a:t>RS422</a:t>
            </a:r>
          </a:p>
          <a:p>
            <a:pPr algn="ctr"/>
            <a:r>
              <a:rPr lang="en-US" altLang="zh-CN" dirty="0"/>
              <a:t>RS485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2277534" y="2479072"/>
            <a:ext cx="2692400" cy="33924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工业领域标准通讯协议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7.40741E-7 L -0.08385 -0.16829 " pathEditMode="fixed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93" y="-842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2.59259E-6 L -0.11459 -0.1555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29" y="-7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0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7128933" y="1625600"/>
            <a:ext cx="4106332" cy="3505782"/>
            <a:chOff x="7128933" y="1625600"/>
            <a:chExt cx="4106332" cy="3505782"/>
          </a:xfrm>
        </p:grpSpPr>
        <p:grpSp>
          <p:nvGrpSpPr>
            <p:cNvPr id="3" name="组合 2"/>
            <p:cNvGrpSpPr/>
            <p:nvPr/>
          </p:nvGrpSpPr>
          <p:grpSpPr>
            <a:xfrm>
              <a:off x="7128933" y="1625600"/>
              <a:ext cx="4106332" cy="3505782"/>
              <a:chOff x="7128933" y="1625600"/>
              <a:chExt cx="4106332" cy="3505782"/>
            </a:xfrm>
          </p:grpSpPr>
          <p:cxnSp>
            <p:nvCxnSpPr>
              <p:cNvPr id="4" name="直接连接符 3"/>
              <p:cNvCxnSpPr/>
              <p:nvPr/>
            </p:nvCxnSpPr>
            <p:spPr>
              <a:xfrm>
                <a:off x="7137400" y="1972733"/>
                <a:ext cx="0" cy="2929467"/>
              </a:xfrm>
              <a:prstGeom prst="line">
                <a:avLst/>
              </a:pr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" name="直接连接符 4"/>
              <p:cNvCxnSpPr/>
              <p:nvPr/>
            </p:nvCxnSpPr>
            <p:spPr>
              <a:xfrm>
                <a:off x="7128933" y="1964267"/>
                <a:ext cx="423333" cy="0"/>
              </a:xfrm>
              <a:prstGeom prst="line">
                <a:avLst/>
              </a:pr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" name="直接连接符 5"/>
              <p:cNvCxnSpPr/>
              <p:nvPr/>
            </p:nvCxnSpPr>
            <p:spPr>
              <a:xfrm>
                <a:off x="7128935" y="4893743"/>
                <a:ext cx="423333" cy="0"/>
              </a:xfrm>
              <a:prstGeom prst="line">
                <a:avLst/>
              </a:pr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" name="文本框 6"/>
              <p:cNvSpPr txBox="1"/>
              <p:nvPr/>
            </p:nvSpPr>
            <p:spPr>
              <a:xfrm>
                <a:off x="7975600" y="1625600"/>
                <a:ext cx="3115731" cy="58477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altLang="zh-CN" sz="3200" b="1" dirty="0">
                    <a:ln w="9525">
                      <a:solidFill>
                        <a:schemeClr val="bg1"/>
                      </a:solidFill>
                      <a:prstDash val="solid"/>
                    </a:ln>
                    <a:solidFill>
                      <a:schemeClr val="accent5"/>
                    </a:solidFill>
                    <a:effectLst>
                      <a:outerShdw blurRad="12700" dist="38100" dir="2700000" algn="tl" rotWithShape="0">
                        <a:schemeClr val="accent5">
                          <a:lumMod val="60000"/>
                          <a:lumOff val="40000"/>
                        </a:schemeClr>
                      </a:outerShdw>
                    </a:effectLst>
                  </a:rPr>
                  <a:t>Modbus ASCII</a:t>
                </a:r>
                <a:endParaRPr lang="zh-CN" altLang="en-US" sz="3200" b="1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accent5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7975596" y="4546607"/>
                <a:ext cx="3259669" cy="58477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altLang="zh-CN" sz="3200" b="1" dirty="0">
                    <a:ln w="9525">
                      <a:solidFill>
                        <a:schemeClr val="bg1"/>
                      </a:solidFill>
                      <a:prstDash val="solid"/>
                    </a:ln>
                    <a:solidFill>
                      <a:schemeClr val="accent5"/>
                    </a:solidFill>
                    <a:effectLst>
                      <a:outerShdw blurRad="12700" dist="38100" dir="2700000" algn="tl" rotWithShape="0">
                        <a:schemeClr val="accent5">
                          <a:lumMod val="60000"/>
                          <a:lumOff val="40000"/>
                        </a:schemeClr>
                      </a:outerShdw>
                    </a:effectLst>
                  </a:rPr>
                  <a:t>Modbus TCP/IP</a:t>
                </a:r>
                <a:endParaRPr lang="zh-CN" altLang="en-US" sz="3200" b="1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accent5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</a:endParaRPr>
              </a:p>
            </p:txBody>
          </p:sp>
        </p:grpSp>
        <p:sp>
          <p:nvSpPr>
            <p:cNvPr id="9" name="文本框 8"/>
            <p:cNvSpPr txBox="1"/>
            <p:nvPr/>
          </p:nvSpPr>
          <p:spPr>
            <a:xfrm>
              <a:off x="7975595" y="3060696"/>
              <a:ext cx="3115731" cy="58477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accent5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</a:rPr>
                <a:t>Modbus RTU</a:t>
              </a:r>
              <a:endParaRPr lang="zh-CN" altLang="en-US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349" y="1689131"/>
            <a:ext cx="3523050" cy="10424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398 0.16829 L 0.00013 -2.96296E-6 " pathEditMode="fixed" rAng="0" ptsTypes="AA">
                                      <p:cBhvr>
                                        <p:cTn id="6" dur="20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93" y="-84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7975600" y="1625600"/>
            <a:ext cx="3115731" cy="58477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Modbus ASCII</a:t>
            </a:r>
            <a:endParaRPr lang="zh-CN" altLang="en-US" sz="32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975595" y="3060696"/>
            <a:ext cx="3115731" cy="58477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Modbus RTU</a:t>
            </a:r>
            <a:endParaRPr lang="zh-CN" altLang="en-US" sz="32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800600" y="3539345"/>
            <a:ext cx="4106332" cy="2178592"/>
            <a:chOff x="7128933" y="1625600"/>
            <a:chExt cx="4106332" cy="3992732"/>
          </a:xfrm>
        </p:grpSpPr>
        <p:cxnSp>
          <p:nvCxnSpPr>
            <p:cNvPr id="13" name="直接连接符 12"/>
            <p:cNvCxnSpPr/>
            <p:nvPr/>
          </p:nvCxnSpPr>
          <p:spPr>
            <a:xfrm>
              <a:off x="7137400" y="1972733"/>
              <a:ext cx="0" cy="2929467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7128933" y="1964267"/>
              <a:ext cx="423333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7128935" y="4893743"/>
              <a:ext cx="423333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文本框 15"/>
            <p:cNvSpPr txBox="1"/>
            <p:nvPr/>
          </p:nvSpPr>
          <p:spPr>
            <a:xfrm>
              <a:off x="7975600" y="1625600"/>
              <a:ext cx="3115731" cy="107172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accent5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</a:rPr>
                <a:t>二进制编码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7975596" y="4546608"/>
              <a:ext cx="3259669" cy="107172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accent5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</a:rPr>
                <a:t>CRC</a:t>
              </a:r>
              <a:r>
                <a:rPr lang="zh-CN" altLang="en-US" sz="3200" b="1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accent5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</a:rPr>
                <a:t>错误校验</a:t>
              </a:r>
            </a:p>
          </p:txBody>
        </p:sp>
      </p:grpSp>
      <p:cxnSp>
        <p:nvCxnSpPr>
          <p:cNvPr id="3" name="直接箭头连接符 2"/>
          <p:cNvCxnSpPr/>
          <p:nvPr/>
        </p:nvCxnSpPr>
        <p:spPr>
          <a:xfrm>
            <a:off x="3014135" y="3158066"/>
            <a:ext cx="0" cy="1159934"/>
          </a:xfrm>
          <a:prstGeom prst="straightConnector1">
            <a:avLst/>
          </a:prstGeom>
          <a:ln w="5715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乘号 5"/>
          <p:cNvSpPr/>
          <p:nvPr/>
        </p:nvSpPr>
        <p:spPr>
          <a:xfrm>
            <a:off x="2789771" y="3419335"/>
            <a:ext cx="423332" cy="423054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9 3.7037E-7 L -0.50898 0.1340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430" y="669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1.11111E-6 L -0.49922 0.1666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961" y="8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4" grpId="0" bldLvl="0" animBg="1"/>
      <p:bldP spid="6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1888063" y="4200323"/>
            <a:ext cx="3115731" cy="58477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Modbus RTU</a:t>
            </a:r>
            <a:endParaRPr lang="zh-CN" altLang="en-US" sz="32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4800600" y="3539345"/>
            <a:ext cx="4106332" cy="2178592"/>
            <a:chOff x="7128933" y="1625600"/>
            <a:chExt cx="4106332" cy="3992732"/>
          </a:xfrm>
        </p:grpSpPr>
        <p:cxnSp>
          <p:nvCxnSpPr>
            <p:cNvPr id="13" name="直接连接符 12"/>
            <p:cNvCxnSpPr/>
            <p:nvPr/>
          </p:nvCxnSpPr>
          <p:spPr>
            <a:xfrm>
              <a:off x="7137400" y="1972733"/>
              <a:ext cx="0" cy="2929467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7128933" y="1964267"/>
              <a:ext cx="423333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7128935" y="4893743"/>
              <a:ext cx="423333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文本框 15"/>
            <p:cNvSpPr txBox="1"/>
            <p:nvPr/>
          </p:nvSpPr>
          <p:spPr>
            <a:xfrm>
              <a:off x="7975600" y="1625600"/>
              <a:ext cx="3115731" cy="107172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accent5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</a:rPr>
                <a:t>二进制编码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7975596" y="4546608"/>
              <a:ext cx="3259669" cy="107172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accent5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</a:rPr>
                <a:t>CRC</a:t>
              </a:r>
              <a:r>
                <a:rPr lang="zh-CN" altLang="en-US" sz="3200" b="1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accent5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</a:rPr>
                <a:t>错误校验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1.11022E-16 L 0.11914 -0.158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51" y="-794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2.59259E-6 L 0.09518 -0.13889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53" y="-6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2988736" y="3257845"/>
            <a:ext cx="3115731" cy="58477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Modbus RTU</a:t>
            </a:r>
            <a:endParaRPr lang="zh-CN" altLang="en-US" sz="32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6265327" y="2625713"/>
            <a:ext cx="0" cy="1598433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V="1">
            <a:off x="6282264" y="2621094"/>
            <a:ext cx="389462" cy="4619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6256862" y="4219532"/>
            <a:ext cx="423333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7103527" y="2436304"/>
            <a:ext cx="3115731" cy="58477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二进制编码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7103523" y="4030121"/>
            <a:ext cx="3259669" cy="58477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CRC</a:t>
            </a:r>
            <a:r>
              <a:rPr lang="zh-CN" altLang="en-US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错误校验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6959588" y="2436304"/>
            <a:ext cx="3259669" cy="58477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RS232</a:t>
            </a:r>
            <a:endParaRPr lang="zh-CN" altLang="en-US" sz="32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959589" y="3203259"/>
            <a:ext cx="3259669" cy="58477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RS485</a:t>
            </a:r>
            <a:endParaRPr lang="zh-CN" altLang="en-US" sz="32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959589" y="4075103"/>
            <a:ext cx="3259669" cy="58477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RS422</a:t>
            </a:r>
            <a:endParaRPr lang="zh-CN" altLang="en-US" sz="32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ldLvl="0" animBg="1"/>
      <p:bldP spid="22" grpId="0" bldLvl="0" animBg="1"/>
      <p:bldP spid="31" grpId="0" bldLvl="0" animBg="1"/>
      <p:bldP spid="32" grpId="0" bldLvl="0" animBg="1"/>
      <p:bldP spid="33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988736" y="3257845"/>
            <a:ext cx="3115731" cy="58477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Modbus RTU</a:t>
            </a:r>
            <a:endParaRPr lang="zh-CN" altLang="en-US" sz="32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6" name="矩形 5"/>
          <p:cNvSpPr/>
          <p:nvPr/>
        </p:nvSpPr>
        <p:spPr>
          <a:xfrm>
            <a:off x="6587067" y="2436304"/>
            <a:ext cx="3115730" cy="58477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6959588" y="2436304"/>
            <a:ext cx="3259669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RS232</a:t>
            </a:r>
            <a:endParaRPr lang="zh-CN" altLang="en-US" sz="32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8" name="矩形 7"/>
          <p:cNvSpPr/>
          <p:nvPr/>
        </p:nvSpPr>
        <p:spPr>
          <a:xfrm>
            <a:off x="6587064" y="3203259"/>
            <a:ext cx="3115730" cy="153807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959589" y="4075103"/>
            <a:ext cx="3259669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RS422</a:t>
            </a:r>
            <a:endParaRPr lang="zh-CN" altLang="en-US" sz="32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959589" y="3203259"/>
            <a:ext cx="3259669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RS485</a:t>
            </a:r>
            <a:endParaRPr lang="zh-CN" altLang="en-US" sz="32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737600" y="2531534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&lt;15m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746065" y="3759198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&gt;15m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523996" y="849527"/>
            <a:ext cx="2184403" cy="64907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896522" y="849526"/>
            <a:ext cx="3259669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RS485</a:t>
            </a:r>
            <a:endParaRPr lang="zh-CN" altLang="en-US" sz="32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7843217" y="1614344"/>
            <a:ext cx="4707171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+mj-ea"/>
                <a:ea typeface="+mj-ea"/>
              </a:rPr>
              <a:t>32</a:t>
            </a:r>
            <a:endParaRPr lang="zh-CN" altLang="en-US" sz="250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+mj-ea"/>
              <a:ea typeface="+mj-ea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237066" y="3101514"/>
            <a:ext cx="48389118" cy="970953"/>
            <a:chOff x="237066" y="3101514"/>
            <a:chExt cx="48389118" cy="970953"/>
          </a:xfrm>
        </p:grpSpPr>
        <p:sp>
          <p:nvSpPr>
            <p:cNvPr id="4" name="矩形 3"/>
            <p:cNvSpPr/>
            <p:nvPr/>
          </p:nvSpPr>
          <p:spPr>
            <a:xfrm>
              <a:off x="237066" y="3107267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主机</a:t>
              </a:r>
            </a:p>
          </p:txBody>
        </p:sp>
        <p:cxnSp>
          <p:nvCxnSpPr>
            <p:cNvPr id="6" name="直接连接符 5"/>
            <p:cNvCxnSpPr>
              <a:stCxn id="4" idx="3"/>
            </p:cNvCxnSpPr>
            <p:nvPr/>
          </p:nvCxnSpPr>
          <p:spPr>
            <a:xfrm>
              <a:off x="1447799" y="3589867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矩形 7"/>
            <p:cNvSpPr/>
            <p:nvPr/>
          </p:nvSpPr>
          <p:spPr>
            <a:xfrm>
              <a:off x="2205555" y="3107267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3412074" y="3589867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矩形 9"/>
            <p:cNvSpPr/>
            <p:nvPr/>
          </p:nvSpPr>
          <p:spPr>
            <a:xfrm>
              <a:off x="4169830" y="3107267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5376343" y="3589866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矩形 11"/>
            <p:cNvSpPr/>
            <p:nvPr/>
          </p:nvSpPr>
          <p:spPr>
            <a:xfrm>
              <a:off x="6134099" y="3107266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7340618" y="3589866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矩形 13"/>
            <p:cNvSpPr/>
            <p:nvPr/>
          </p:nvSpPr>
          <p:spPr>
            <a:xfrm>
              <a:off x="8098374" y="3107266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9296422" y="3589864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矩形 15"/>
            <p:cNvSpPr/>
            <p:nvPr/>
          </p:nvSpPr>
          <p:spPr>
            <a:xfrm>
              <a:off x="10054178" y="3107264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17" name="直接连接符 16"/>
            <p:cNvCxnSpPr/>
            <p:nvPr/>
          </p:nvCxnSpPr>
          <p:spPr>
            <a:xfrm>
              <a:off x="11260697" y="3589864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矩形 17"/>
            <p:cNvSpPr/>
            <p:nvPr/>
          </p:nvSpPr>
          <p:spPr>
            <a:xfrm>
              <a:off x="12018453" y="3107264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13245843" y="3586993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矩形 19"/>
            <p:cNvSpPr/>
            <p:nvPr/>
          </p:nvSpPr>
          <p:spPr>
            <a:xfrm>
              <a:off x="14003599" y="3104393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15210118" y="3586993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矩形 21"/>
            <p:cNvSpPr/>
            <p:nvPr/>
          </p:nvSpPr>
          <p:spPr>
            <a:xfrm>
              <a:off x="15967874" y="3104393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23" name="直接连接符 22"/>
            <p:cNvCxnSpPr/>
            <p:nvPr/>
          </p:nvCxnSpPr>
          <p:spPr>
            <a:xfrm>
              <a:off x="17174387" y="3586992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矩形 23"/>
            <p:cNvSpPr/>
            <p:nvPr/>
          </p:nvSpPr>
          <p:spPr>
            <a:xfrm>
              <a:off x="17932143" y="3104392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25" name="直接连接符 24"/>
            <p:cNvCxnSpPr/>
            <p:nvPr/>
          </p:nvCxnSpPr>
          <p:spPr>
            <a:xfrm>
              <a:off x="19138662" y="3586992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矩形 25"/>
            <p:cNvSpPr/>
            <p:nvPr/>
          </p:nvSpPr>
          <p:spPr>
            <a:xfrm>
              <a:off x="19896418" y="3104392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21094466" y="3586990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矩形 27"/>
            <p:cNvSpPr/>
            <p:nvPr/>
          </p:nvSpPr>
          <p:spPr>
            <a:xfrm>
              <a:off x="21852222" y="3104390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29" name="直接连接符 28"/>
            <p:cNvCxnSpPr/>
            <p:nvPr/>
          </p:nvCxnSpPr>
          <p:spPr>
            <a:xfrm>
              <a:off x="23058741" y="3586990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/>
            <p:cNvSpPr/>
            <p:nvPr/>
          </p:nvSpPr>
          <p:spPr>
            <a:xfrm>
              <a:off x="23816497" y="3104390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32" name="直接连接符 31"/>
            <p:cNvCxnSpPr/>
            <p:nvPr/>
          </p:nvCxnSpPr>
          <p:spPr>
            <a:xfrm>
              <a:off x="25046753" y="3586991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矩形 32"/>
            <p:cNvSpPr/>
            <p:nvPr/>
          </p:nvSpPr>
          <p:spPr>
            <a:xfrm>
              <a:off x="25804509" y="3104391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34" name="直接连接符 33"/>
            <p:cNvCxnSpPr/>
            <p:nvPr/>
          </p:nvCxnSpPr>
          <p:spPr>
            <a:xfrm>
              <a:off x="27011028" y="3586991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矩形 34"/>
            <p:cNvSpPr/>
            <p:nvPr/>
          </p:nvSpPr>
          <p:spPr>
            <a:xfrm>
              <a:off x="27768784" y="3104391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36" name="直接连接符 35"/>
            <p:cNvCxnSpPr/>
            <p:nvPr/>
          </p:nvCxnSpPr>
          <p:spPr>
            <a:xfrm>
              <a:off x="28975297" y="3586990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矩形 36"/>
            <p:cNvSpPr/>
            <p:nvPr/>
          </p:nvSpPr>
          <p:spPr>
            <a:xfrm>
              <a:off x="29733053" y="3104390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30939572" y="3586990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矩形 38"/>
            <p:cNvSpPr/>
            <p:nvPr/>
          </p:nvSpPr>
          <p:spPr>
            <a:xfrm>
              <a:off x="31697328" y="3104390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40" name="直接连接符 39"/>
            <p:cNvCxnSpPr/>
            <p:nvPr/>
          </p:nvCxnSpPr>
          <p:spPr>
            <a:xfrm>
              <a:off x="32895376" y="3586988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矩形 40"/>
            <p:cNvSpPr/>
            <p:nvPr/>
          </p:nvSpPr>
          <p:spPr>
            <a:xfrm>
              <a:off x="33653132" y="3104388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42" name="直接连接符 41"/>
            <p:cNvCxnSpPr/>
            <p:nvPr/>
          </p:nvCxnSpPr>
          <p:spPr>
            <a:xfrm>
              <a:off x="34859651" y="3586988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矩形 42"/>
            <p:cNvSpPr/>
            <p:nvPr/>
          </p:nvSpPr>
          <p:spPr>
            <a:xfrm>
              <a:off x="35617407" y="3104388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44" name="直接连接符 43"/>
            <p:cNvCxnSpPr/>
            <p:nvPr/>
          </p:nvCxnSpPr>
          <p:spPr>
            <a:xfrm>
              <a:off x="36844797" y="3584117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矩形 44"/>
            <p:cNvSpPr/>
            <p:nvPr/>
          </p:nvSpPr>
          <p:spPr>
            <a:xfrm>
              <a:off x="37602553" y="3101517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46" name="直接连接符 45"/>
            <p:cNvCxnSpPr/>
            <p:nvPr/>
          </p:nvCxnSpPr>
          <p:spPr>
            <a:xfrm>
              <a:off x="38809072" y="3584117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/>
            <p:cNvSpPr/>
            <p:nvPr/>
          </p:nvSpPr>
          <p:spPr>
            <a:xfrm>
              <a:off x="39566828" y="3101517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48" name="直接连接符 47"/>
            <p:cNvCxnSpPr/>
            <p:nvPr/>
          </p:nvCxnSpPr>
          <p:spPr>
            <a:xfrm>
              <a:off x="40773341" y="3584116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矩形 48"/>
            <p:cNvSpPr/>
            <p:nvPr/>
          </p:nvSpPr>
          <p:spPr>
            <a:xfrm>
              <a:off x="41531097" y="3101516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50" name="直接连接符 49"/>
            <p:cNvCxnSpPr/>
            <p:nvPr/>
          </p:nvCxnSpPr>
          <p:spPr>
            <a:xfrm>
              <a:off x="42737616" y="3584116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矩形 50"/>
            <p:cNvSpPr/>
            <p:nvPr/>
          </p:nvSpPr>
          <p:spPr>
            <a:xfrm>
              <a:off x="43495372" y="3101516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52" name="直接连接符 51"/>
            <p:cNvCxnSpPr/>
            <p:nvPr/>
          </p:nvCxnSpPr>
          <p:spPr>
            <a:xfrm>
              <a:off x="44693420" y="3584114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矩形 52"/>
            <p:cNvSpPr/>
            <p:nvPr/>
          </p:nvSpPr>
          <p:spPr>
            <a:xfrm>
              <a:off x="45451176" y="3101514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54" name="直接连接符 53"/>
            <p:cNvCxnSpPr/>
            <p:nvPr/>
          </p:nvCxnSpPr>
          <p:spPr>
            <a:xfrm>
              <a:off x="46657695" y="3584114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矩形 54"/>
            <p:cNvSpPr/>
            <p:nvPr/>
          </p:nvSpPr>
          <p:spPr>
            <a:xfrm>
              <a:off x="47415451" y="3101514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6739465" y="1498601"/>
            <a:ext cx="92867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+mj-ea"/>
                <a:ea typeface="+mj-ea"/>
              </a:rPr>
              <a:t>1200m</a:t>
            </a:r>
            <a:endParaRPr lang="zh-CN" altLang="en-US" sz="120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3.33333E-6 L -1.00391 -0.0002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195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7" grpId="1"/>
      <p:bldP spid="5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文本框 54"/>
          <p:cNvSpPr txBox="1"/>
          <p:nvPr/>
        </p:nvSpPr>
        <p:spPr>
          <a:xfrm>
            <a:off x="4233323" y="451593"/>
            <a:ext cx="4944544" cy="8617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5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Modbus RTU</a:t>
            </a:r>
            <a:endParaRPr lang="zh-CN" altLang="en-US" sz="5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457200" y="3107267"/>
            <a:ext cx="1210733" cy="9652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主机</a:t>
            </a:r>
          </a:p>
        </p:txBody>
      </p:sp>
      <p:cxnSp>
        <p:nvCxnSpPr>
          <p:cNvPr id="58" name="直接连接符 57"/>
          <p:cNvCxnSpPr>
            <a:stCxn id="57" idx="3"/>
          </p:cNvCxnSpPr>
          <p:nvPr/>
        </p:nvCxnSpPr>
        <p:spPr>
          <a:xfrm>
            <a:off x="1667933" y="3589867"/>
            <a:ext cx="757756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矩形 58"/>
          <p:cNvSpPr/>
          <p:nvPr/>
        </p:nvSpPr>
        <p:spPr>
          <a:xfrm>
            <a:off x="2425689" y="3107267"/>
            <a:ext cx="1210733" cy="9652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从机</a:t>
            </a:r>
          </a:p>
        </p:txBody>
      </p:sp>
      <p:cxnSp>
        <p:nvCxnSpPr>
          <p:cNvPr id="60" name="直接连接符 59"/>
          <p:cNvCxnSpPr/>
          <p:nvPr/>
        </p:nvCxnSpPr>
        <p:spPr>
          <a:xfrm>
            <a:off x="3632208" y="3589867"/>
            <a:ext cx="757756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矩形 60"/>
          <p:cNvSpPr/>
          <p:nvPr/>
        </p:nvSpPr>
        <p:spPr>
          <a:xfrm>
            <a:off x="4389964" y="3107267"/>
            <a:ext cx="1210733" cy="9652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从机</a:t>
            </a:r>
          </a:p>
        </p:txBody>
      </p:sp>
      <p:cxnSp>
        <p:nvCxnSpPr>
          <p:cNvPr id="62" name="直接连接符 61"/>
          <p:cNvCxnSpPr/>
          <p:nvPr/>
        </p:nvCxnSpPr>
        <p:spPr>
          <a:xfrm>
            <a:off x="5596477" y="3589866"/>
            <a:ext cx="757756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矩形 62"/>
          <p:cNvSpPr/>
          <p:nvPr/>
        </p:nvSpPr>
        <p:spPr>
          <a:xfrm>
            <a:off x="6354233" y="3107266"/>
            <a:ext cx="1210733" cy="9652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从机</a:t>
            </a:r>
          </a:p>
        </p:txBody>
      </p:sp>
      <p:cxnSp>
        <p:nvCxnSpPr>
          <p:cNvPr id="64" name="直接连接符 63"/>
          <p:cNvCxnSpPr/>
          <p:nvPr/>
        </p:nvCxnSpPr>
        <p:spPr>
          <a:xfrm>
            <a:off x="7560752" y="3589866"/>
            <a:ext cx="757756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矩形 64"/>
          <p:cNvSpPr/>
          <p:nvPr/>
        </p:nvSpPr>
        <p:spPr>
          <a:xfrm>
            <a:off x="8318508" y="3107266"/>
            <a:ext cx="1210733" cy="9652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从机</a:t>
            </a:r>
          </a:p>
        </p:txBody>
      </p:sp>
      <p:cxnSp>
        <p:nvCxnSpPr>
          <p:cNvPr id="66" name="直接连接符 65"/>
          <p:cNvCxnSpPr/>
          <p:nvPr/>
        </p:nvCxnSpPr>
        <p:spPr>
          <a:xfrm>
            <a:off x="9516556" y="3589864"/>
            <a:ext cx="757756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矩形 66"/>
          <p:cNvSpPr/>
          <p:nvPr/>
        </p:nvSpPr>
        <p:spPr>
          <a:xfrm>
            <a:off x="10274312" y="3107264"/>
            <a:ext cx="1210733" cy="9652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从机</a:t>
            </a:r>
          </a:p>
        </p:txBody>
      </p:sp>
      <p:cxnSp>
        <p:nvCxnSpPr>
          <p:cNvPr id="106" name="直接连接符 105"/>
          <p:cNvCxnSpPr/>
          <p:nvPr/>
        </p:nvCxnSpPr>
        <p:spPr>
          <a:xfrm>
            <a:off x="11485045" y="3589864"/>
            <a:ext cx="757756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文本框 106"/>
          <p:cNvSpPr txBox="1"/>
          <p:nvPr/>
        </p:nvSpPr>
        <p:spPr>
          <a:xfrm>
            <a:off x="706955" y="3733800"/>
            <a:ext cx="11485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9600                        9600                        9600                        9600                       9600                        9600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08" name="文本框 107"/>
          <p:cNvSpPr txBox="1"/>
          <p:nvPr/>
        </p:nvSpPr>
        <p:spPr>
          <a:xfrm>
            <a:off x="2921000" y="5308600"/>
            <a:ext cx="58250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波特率范围：</a:t>
            </a:r>
            <a:r>
              <a:rPr lang="en-US" altLang="zh-CN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9200-19600</a:t>
            </a:r>
            <a:endParaRPr lang="zh-CN" altLang="en-US" sz="3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/>
      <p:bldP spid="10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022598" y="863600"/>
            <a:ext cx="1126070" cy="109219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RS232</a:t>
            </a:r>
          </a:p>
          <a:p>
            <a:pPr algn="ctr"/>
            <a:r>
              <a:rPr lang="en-US" altLang="zh-CN" dirty="0"/>
              <a:t>RS422</a:t>
            </a:r>
          </a:p>
          <a:p>
            <a:pPr algn="ctr"/>
            <a:r>
              <a:rPr lang="en-US" altLang="zh-CN" dirty="0"/>
              <a:t>RS485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066788" y="1038598"/>
            <a:ext cx="3259669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串口通讯</a:t>
            </a:r>
          </a:p>
        </p:txBody>
      </p:sp>
      <p:sp>
        <p:nvSpPr>
          <p:cNvPr id="4" name="矩形 3"/>
          <p:cNvSpPr/>
          <p:nvPr/>
        </p:nvSpPr>
        <p:spPr>
          <a:xfrm>
            <a:off x="3132673" y="3107267"/>
            <a:ext cx="1210733" cy="9652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主机</a:t>
            </a:r>
          </a:p>
        </p:txBody>
      </p:sp>
      <p:cxnSp>
        <p:nvCxnSpPr>
          <p:cNvPr id="5" name="直接连接符 4"/>
          <p:cNvCxnSpPr>
            <a:stCxn id="4" idx="3"/>
          </p:cNvCxnSpPr>
          <p:nvPr/>
        </p:nvCxnSpPr>
        <p:spPr>
          <a:xfrm>
            <a:off x="4343406" y="3589867"/>
            <a:ext cx="757756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5101162" y="3107267"/>
            <a:ext cx="1210733" cy="9652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从机</a:t>
            </a:r>
            <a:endParaRPr lang="en-US" altLang="zh-CN" dirty="0"/>
          </a:p>
          <a:p>
            <a:pPr algn="ctr"/>
            <a:r>
              <a:rPr lang="zh-CN" altLang="en-US" sz="1200" dirty="0"/>
              <a:t>唯一通讯地址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6307681" y="3589867"/>
            <a:ext cx="5960519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022598" y="863600"/>
            <a:ext cx="1126070" cy="109219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RS232</a:t>
            </a:r>
          </a:p>
          <a:p>
            <a:pPr algn="ctr"/>
            <a:r>
              <a:rPr lang="en-US" altLang="zh-CN" dirty="0"/>
              <a:t>RS422</a:t>
            </a:r>
          </a:p>
          <a:p>
            <a:pPr algn="ctr"/>
            <a:r>
              <a:rPr lang="en-US" altLang="zh-CN" dirty="0">
                <a:solidFill>
                  <a:srgbClr val="FF0000"/>
                </a:solidFill>
              </a:rPr>
              <a:t>RS485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66788" y="1038598"/>
            <a:ext cx="3259669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串口通讯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-8625" y="4110806"/>
            <a:ext cx="39337090" cy="584776"/>
            <a:chOff x="237066" y="3101514"/>
            <a:chExt cx="48389118" cy="970953"/>
          </a:xfrm>
        </p:grpSpPr>
        <p:sp>
          <p:nvSpPr>
            <p:cNvPr id="5" name="矩形 4"/>
            <p:cNvSpPr/>
            <p:nvPr/>
          </p:nvSpPr>
          <p:spPr>
            <a:xfrm>
              <a:off x="237066" y="3107267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主机</a:t>
              </a:r>
            </a:p>
          </p:txBody>
        </p:sp>
        <p:cxnSp>
          <p:nvCxnSpPr>
            <p:cNvPr id="6" name="直接连接符 5"/>
            <p:cNvCxnSpPr>
              <a:stCxn id="5" idx="3"/>
            </p:cNvCxnSpPr>
            <p:nvPr/>
          </p:nvCxnSpPr>
          <p:spPr>
            <a:xfrm>
              <a:off x="1447799" y="3589867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矩形 6"/>
            <p:cNvSpPr/>
            <p:nvPr/>
          </p:nvSpPr>
          <p:spPr>
            <a:xfrm>
              <a:off x="2205555" y="3107267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3412074" y="3589867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 8"/>
            <p:cNvSpPr/>
            <p:nvPr/>
          </p:nvSpPr>
          <p:spPr>
            <a:xfrm>
              <a:off x="4169830" y="3107267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5376343" y="3589866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矩形 10"/>
            <p:cNvSpPr/>
            <p:nvPr/>
          </p:nvSpPr>
          <p:spPr>
            <a:xfrm>
              <a:off x="6134099" y="3107266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7340618" y="3589866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矩形 12"/>
            <p:cNvSpPr/>
            <p:nvPr/>
          </p:nvSpPr>
          <p:spPr>
            <a:xfrm>
              <a:off x="8098374" y="3107266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9296422" y="3589864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矩形 14"/>
            <p:cNvSpPr/>
            <p:nvPr/>
          </p:nvSpPr>
          <p:spPr>
            <a:xfrm>
              <a:off x="10054178" y="3107264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11260697" y="3589864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矩形 16"/>
            <p:cNvSpPr/>
            <p:nvPr/>
          </p:nvSpPr>
          <p:spPr>
            <a:xfrm>
              <a:off x="12018453" y="3107264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13245843" y="3586993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矩形 18"/>
            <p:cNvSpPr/>
            <p:nvPr/>
          </p:nvSpPr>
          <p:spPr>
            <a:xfrm>
              <a:off x="14003599" y="3104393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15210118" y="3586993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矩形 20"/>
            <p:cNvSpPr/>
            <p:nvPr/>
          </p:nvSpPr>
          <p:spPr>
            <a:xfrm>
              <a:off x="15967874" y="3104393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17174387" y="3586992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矩形 22"/>
            <p:cNvSpPr/>
            <p:nvPr/>
          </p:nvSpPr>
          <p:spPr>
            <a:xfrm>
              <a:off x="17932143" y="3104392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19138662" y="3586992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矩形 24"/>
            <p:cNvSpPr/>
            <p:nvPr/>
          </p:nvSpPr>
          <p:spPr>
            <a:xfrm>
              <a:off x="19896418" y="3104392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26" name="直接连接符 25"/>
            <p:cNvCxnSpPr/>
            <p:nvPr/>
          </p:nvCxnSpPr>
          <p:spPr>
            <a:xfrm>
              <a:off x="21094466" y="3586990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矩形 26"/>
            <p:cNvSpPr/>
            <p:nvPr/>
          </p:nvSpPr>
          <p:spPr>
            <a:xfrm>
              <a:off x="21852222" y="3104390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23058741" y="3586990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矩形 28"/>
            <p:cNvSpPr/>
            <p:nvPr/>
          </p:nvSpPr>
          <p:spPr>
            <a:xfrm>
              <a:off x="23816497" y="3104390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30" name="直接连接符 29"/>
            <p:cNvCxnSpPr/>
            <p:nvPr/>
          </p:nvCxnSpPr>
          <p:spPr>
            <a:xfrm>
              <a:off x="25046753" y="3586991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矩形 30"/>
            <p:cNvSpPr/>
            <p:nvPr/>
          </p:nvSpPr>
          <p:spPr>
            <a:xfrm>
              <a:off x="25804509" y="3104391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32" name="直接连接符 31"/>
            <p:cNvCxnSpPr/>
            <p:nvPr/>
          </p:nvCxnSpPr>
          <p:spPr>
            <a:xfrm>
              <a:off x="27011028" y="3586991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矩形 32"/>
            <p:cNvSpPr/>
            <p:nvPr/>
          </p:nvSpPr>
          <p:spPr>
            <a:xfrm>
              <a:off x="27768784" y="3104391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34" name="直接连接符 33"/>
            <p:cNvCxnSpPr/>
            <p:nvPr/>
          </p:nvCxnSpPr>
          <p:spPr>
            <a:xfrm>
              <a:off x="28975297" y="3586990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矩形 34"/>
            <p:cNvSpPr/>
            <p:nvPr/>
          </p:nvSpPr>
          <p:spPr>
            <a:xfrm>
              <a:off x="29733053" y="3104390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36" name="直接连接符 35"/>
            <p:cNvCxnSpPr/>
            <p:nvPr/>
          </p:nvCxnSpPr>
          <p:spPr>
            <a:xfrm>
              <a:off x="30939572" y="3586990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矩形 36"/>
            <p:cNvSpPr/>
            <p:nvPr/>
          </p:nvSpPr>
          <p:spPr>
            <a:xfrm>
              <a:off x="31697328" y="3104390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32895376" y="3586988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矩形 38"/>
            <p:cNvSpPr/>
            <p:nvPr/>
          </p:nvSpPr>
          <p:spPr>
            <a:xfrm>
              <a:off x="33653132" y="3104388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40" name="直接连接符 39"/>
            <p:cNvCxnSpPr/>
            <p:nvPr/>
          </p:nvCxnSpPr>
          <p:spPr>
            <a:xfrm>
              <a:off x="34859651" y="3586988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矩形 40"/>
            <p:cNvSpPr/>
            <p:nvPr/>
          </p:nvSpPr>
          <p:spPr>
            <a:xfrm>
              <a:off x="35617407" y="3104388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42" name="直接连接符 41"/>
            <p:cNvCxnSpPr/>
            <p:nvPr/>
          </p:nvCxnSpPr>
          <p:spPr>
            <a:xfrm>
              <a:off x="36844797" y="3584117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矩形 42"/>
            <p:cNvSpPr/>
            <p:nvPr/>
          </p:nvSpPr>
          <p:spPr>
            <a:xfrm>
              <a:off x="37602553" y="3101517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44" name="直接连接符 43"/>
            <p:cNvCxnSpPr/>
            <p:nvPr/>
          </p:nvCxnSpPr>
          <p:spPr>
            <a:xfrm>
              <a:off x="38809072" y="3584117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矩形 44"/>
            <p:cNvSpPr/>
            <p:nvPr/>
          </p:nvSpPr>
          <p:spPr>
            <a:xfrm>
              <a:off x="39566828" y="3101517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46" name="直接连接符 45"/>
            <p:cNvCxnSpPr/>
            <p:nvPr/>
          </p:nvCxnSpPr>
          <p:spPr>
            <a:xfrm>
              <a:off x="40773341" y="3584116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/>
            <p:cNvSpPr/>
            <p:nvPr/>
          </p:nvSpPr>
          <p:spPr>
            <a:xfrm>
              <a:off x="41531097" y="3101516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48" name="直接连接符 47"/>
            <p:cNvCxnSpPr/>
            <p:nvPr/>
          </p:nvCxnSpPr>
          <p:spPr>
            <a:xfrm>
              <a:off x="42737616" y="3584116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矩形 48"/>
            <p:cNvSpPr/>
            <p:nvPr/>
          </p:nvSpPr>
          <p:spPr>
            <a:xfrm>
              <a:off x="43495372" y="3101516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50" name="直接连接符 49"/>
            <p:cNvCxnSpPr/>
            <p:nvPr/>
          </p:nvCxnSpPr>
          <p:spPr>
            <a:xfrm>
              <a:off x="44693420" y="3584114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矩形 50"/>
            <p:cNvSpPr/>
            <p:nvPr/>
          </p:nvSpPr>
          <p:spPr>
            <a:xfrm>
              <a:off x="45451176" y="3101514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52" name="直接连接符 51"/>
            <p:cNvCxnSpPr/>
            <p:nvPr/>
          </p:nvCxnSpPr>
          <p:spPr>
            <a:xfrm>
              <a:off x="46657695" y="3584114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矩形 52"/>
            <p:cNvSpPr/>
            <p:nvPr/>
          </p:nvSpPr>
          <p:spPr>
            <a:xfrm>
              <a:off x="47415451" y="3101514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</p:grpSp>
      <p:sp>
        <p:nvSpPr>
          <p:cNvPr id="54" name="文本框 53"/>
          <p:cNvSpPr txBox="1"/>
          <p:nvPr/>
        </p:nvSpPr>
        <p:spPr>
          <a:xfrm>
            <a:off x="7224692" y="2139657"/>
            <a:ext cx="271981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+mj-ea"/>
                <a:ea typeface="+mj-ea"/>
              </a:rPr>
              <a:t>32</a:t>
            </a:r>
            <a:endParaRPr lang="zh-CN" altLang="en-US" sz="150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+mj-ea"/>
              <a:ea typeface="+mj-ea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9423212" y="2070234"/>
            <a:ext cx="271981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+mj-ea"/>
                <a:ea typeface="+mj-ea"/>
              </a:rPr>
              <a:t>+</a:t>
            </a:r>
            <a:endParaRPr lang="zh-CN" altLang="en-US" sz="150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+mj-ea"/>
              <a:ea typeface="+mj-ea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7340402" y="4830969"/>
            <a:ext cx="34246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中继器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022598" y="863600"/>
            <a:ext cx="1126070" cy="109219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RS232</a:t>
            </a:r>
          </a:p>
          <a:p>
            <a:pPr algn="ctr"/>
            <a:r>
              <a:rPr lang="en-US" altLang="zh-CN" dirty="0"/>
              <a:t>RS422</a:t>
            </a:r>
          </a:p>
          <a:p>
            <a:pPr algn="ctr"/>
            <a:r>
              <a:rPr lang="en-US" altLang="zh-CN" dirty="0">
                <a:solidFill>
                  <a:srgbClr val="FF0000"/>
                </a:solidFill>
              </a:rPr>
              <a:t>RS485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66788" y="1038598"/>
            <a:ext cx="3259669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串口通讯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-8625" y="4110806"/>
            <a:ext cx="39337090" cy="584776"/>
            <a:chOff x="237066" y="3101514"/>
            <a:chExt cx="48389118" cy="970953"/>
          </a:xfrm>
        </p:grpSpPr>
        <p:sp>
          <p:nvSpPr>
            <p:cNvPr id="5" name="矩形 4"/>
            <p:cNvSpPr/>
            <p:nvPr/>
          </p:nvSpPr>
          <p:spPr>
            <a:xfrm>
              <a:off x="237066" y="3107267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主机</a:t>
              </a:r>
            </a:p>
          </p:txBody>
        </p:sp>
        <p:cxnSp>
          <p:nvCxnSpPr>
            <p:cNvPr id="6" name="直接连接符 5"/>
            <p:cNvCxnSpPr>
              <a:stCxn id="5" idx="3"/>
            </p:cNvCxnSpPr>
            <p:nvPr/>
          </p:nvCxnSpPr>
          <p:spPr>
            <a:xfrm>
              <a:off x="1447799" y="3589867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矩形 6"/>
            <p:cNvSpPr/>
            <p:nvPr/>
          </p:nvSpPr>
          <p:spPr>
            <a:xfrm>
              <a:off x="2205555" y="3107267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3412074" y="3589867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 8"/>
            <p:cNvSpPr/>
            <p:nvPr/>
          </p:nvSpPr>
          <p:spPr>
            <a:xfrm>
              <a:off x="4169830" y="3107267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5376343" y="3589866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矩形 10"/>
            <p:cNvSpPr/>
            <p:nvPr/>
          </p:nvSpPr>
          <p:spPr>
            <a:xfrm>
              <a:off x="6134099" y="3107266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7340618" y="3589866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矩形 12"/>
            <p:cNvSpPr/>
            <p:nvPr/>
          </p:nvSpPr>
          <p:spPr>
            <a:xfrm>
              <a:off x="8098374" y="3107266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9296422" y="3589864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矩形 14"/>
            <p:cNvSpPr/>
            <p:nvPr/>
          </p:nvSpPr>
          <p:spPr>
            <a:xfrm>
              <a:off x="10054178" y="3107264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11260697" y="3589864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矩形 16"/>
            <p:cNvSpPr/>
            <p:nvPr/>
          </p:nvSpPr>
          <p:spPr>
            <a:xfrm>
              <a:off x="12018453" y="3107264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13245843" y="3586993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矩形 18"/>
            <p:cNvSpPr/>
            <p:nvPr/>
          </p:nvSpPr>
          <p:spPr>
            <a:xfrm>
              <a:off x="14003599" y="3104393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15210118" y="3586993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矩形 20"/>
            <p:cNvSpPr/>
            <p:nvPr/>
          </p:nvSpPr>
          <p:spPr>
            <a:xfrm>
              <a:off x="15967874" y="3104393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17174387" y="3586992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矩形 22"/>
            <p:cNvSpPr/>
            <p:nvPr/>
          </p:nvSpPr>
          <p:spPr>
            <a:xfrm>
              <a:off x="17932143" y="3104392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19138662" y="3586992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矩形 24"/>
            <p:cNvSpPr/>
            <p:nvPr/>
          </p:nvSpPr>
          <p:spPr>
            <a:xfrm>
              <a:off x="19896418" y="3104392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26" name="直接连接符 25"/>
            <p:cNvCxnSpPr/>
            <p:nvPr/>
          </p:nvCxnSpPr>
          <p:spPr>
            <a:xfrm>
              <a:off x="21094466" y="3586990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矩形 26"/>
            <p:cNvSpPr/>
            <p:nvPr/>
          </p:nvSpPr>
          <p:spPr>
            <a:xfrm>
              <a:off x="21852222" y="3104390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23058741" y="3586990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矩形 28"/>
            <p:cNvSpPr/>
            <p:nvPr/>
          </p:nvSpPr>
          <p:spPr>
            <a:xfrm>
              <a:off x="23816497" y="3104390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30" name="直接连接符 29"/>
            <p:cNvCxnSpPr/>
            <p:nvPr/>
          </p:nvCxnSpPr>
          <p:spPr>
            <a:xfrm>
              <a:off x="25046753" y="3586991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矩形 30"/>
            <p:cNvSpPr/>
            <p:nvPr/>
          </p:nvSpPr>
          <p:spPr>
            <a:xfrm>
              <a:off x="25804509" y="3104391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32" name="直接连接符 31"/>
            <p:cNvCxnSpPr/>
            <p:nvPr/>
          </p:nvCxnSpPr>
          <p:spPr>
            <a:xfrm>
              <a:off x="27011028" y="3586991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矩形 32"/>
            <p:cNvSpPr/>
            <p:nvPr/>
          </p:nvSpPr>
          <p:spPr>
            <a:xfrm>
              <a:off x="27768784" y="3104391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34" name="直接连接符 33"/>
            <p:cNvCxnSpPr/>
            <p:nvPr/>
          </p:nvCxnSpPr>
          <p:spPr>
            <a:xfrm>
              <a:off x="28975297" y="3586990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矩形 34"/>
            <p:cNvSpPr/>
            <p:nvPr/>
          </p:nvSpPr>
          <p:spPr>
            <a:xfrm>
              <a:off x="29733053" y="3104390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36" name="直接连接符 35"/>
            <p:cNvCxnSpPr/>
            <p:nvPr/>
          </p:nvCxnSpPr>
          <p:spPr>
            <a:xfrm>
              <a:off x="30939572" y="3586990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矩形 36"/>
            <p:cNvSpPr/>
            <p:nvPr/>
          </p:nvSpPr>
          <p:spPr>
            <a:xfrm>
              <a:off x="31697328" y="3104390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32895376" y="3586988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矩形 38"/>
            <p:cNvSpPr/>
            <p:nvPr/>
          </p:nvSpPr>
          <p:spPr>
            <a:xfrm>
              <a:off x="33653132" y="3104388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40" name="直接连接符 39"/>
            <p:cNvCxnSpPr/>
            <p:nvPr/>
          </p:nvCxnSpPr>
          <p:spPr>
            <a:xfrm>
              <a:off x="34859651" y="3586988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矩形 40"/>
            <p:cNvSpPr/>
            <p:nvPr/>
          </p:nvSpPr>
          <p:spPr>
            <a:xfrm>
              <a:off x="35617407" y="3104388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42" name="直接连接符 41"/>
            <p:cNvCxnSpPr/>
            <p:nvPr/>
          </p:nvCxnSpPr>
          <p:spPr>
            <a:xfrm>
              <a:off x="36844797" y="3584117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矩形 42"/>
            <p:cNvSpPr/>
            <p:nvPr/>
          </p:nvSpPr>
          <p:spPr>
            <a:xfrm>
              <a:off x="37602553" y="3101517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44" name="直接连接符 43"/>
            <p:cNvCxnSpPr/>
            <p:nvPr/>
          </p:nvCxnSpPr>
          <p:spPr>
            <a:xfrm>
              <a:off x="38809072" y="3584117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矩形 44"/>
            <p:cNvSpPr/>
            <p:nvPr/>
          </p:nvSpPr>
          <p:spPr>
            <a:xfrm>
              <a:off x="39566828" y="3101517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46" name="直接连接符 45"/>
            <p:cNvCxnSpPr/>
            <p:nvPr/>
          </p:nvCxnSpPr>
          <p:spPr>
            <a:xfrm>
              <a:off x="40773341" y="3584116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/>
            <p:cNvSpPr/>
            <p:nvPr/>
          </p:nvSpPr>
          <p:spPr>
            <a:xfrm>
              <a:off x="41531097" y="3101516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48" name="直接连接符 47"/>
            <p:cNvCxnSpPr/>
            <p:nvPr/>
          </p:nvCxnSpPr>
          <p:spPr>
            <a:xfrm>
              <a:off x="42737616" y="3584116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矩形 48"/>
            <p:cNvSpPr/>
            <p:nvPr/>
          </p:nvSpPr>
          <p:spPr>
            <a:xfrm>
              <a:off x="43495372" y="3101516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50" name="直接连接符 49"/>
            <p:cNvCxnSpPr/>
            <p:nvPr/>
          </p:nvCxnSpPr>
          <p:spPr>
            <a:xfrm>
              <a:off x="44693420" y="3584114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矩形 50"/>
            <p:cNvSpPr/>
            <p:nvPr/>
          </p:nvSpPr>
          <p:spPr>
            <a:xfrm>
              <a:off x="45451176" y="3101514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52" name="直接连接符 51"/>
            <p:cNvCxnSpPr/>
            <p:nvPr/>
          </p:nvCxnSpPr>
          <p:spPr>
            <a:xfrm>
              <a:off x="46657695" y="3584114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矩形 52"/>
            <p:cNvSpPr/>
            <p:nvPr/>
          </p:nvSpPr>
          <p:spPr>
            <a:xfrm>
              <a:off x="47415451" y="3101514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</p:grpSp>
      <p:cxnSp>
        <p:nvCxnSpPr>
          <p:cNvPr id="55" name="直接箭头连接符 54"/>
          <p:cNvCxnSpPr/>
          <p:nvPr/>
        </p:nvCxnSpPr>
        <p:spPr>
          <a:xfrm>
            <a:off x="1389529" y="4150658"/>
            <a:ext cx="896471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箭头连接符 57"/>
          <p:cNvCxnSpPr/>
          <p:nvPr/>
        </p:nvCxnSpPr>
        <p:spPr>
          <a:xfrm flipH="1">
            <a:off x="1362639" y="4589929"/>
            <a:ext cx="896468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85185E-6 L 0.79805 1.85185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89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66788" y="1038598"/>
            <a:ext cx="3259669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菊花链连接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075753" y="3073585"/>
            <a:ext cx="3259669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星型网络拓扑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1183680" y="1851700"/>
            <a:ext cx="39337090" cy="584776"/>
            <a:chOff x="237066" y="3101514"/>
            <a:chExt cx="48389118" cy="970953"/>
          </a:xfrm>
        </p:grpSpPr>
        <p:sp>
          <p:nvSpPr>
            <p:cNvPr id="5" name="矩形 4"/>
            <p:cNvSpPr/>
            <p:nvPr/>
          </p:nvSpPr>
          <p:spPr>
            <a:xfrm>
              <a:off x="237066" y="3107267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主机</a:t>
              </a:r>
            </a:p>
          </p:txBody>
        </p:sp>
        <p:cxnSp>
          <p:nvCxnSpPr>
            <p:cNvPr id="6" name="直接连接符 5"/>
            <p:cNvCxnSpPr>
              <a:stCxn id="5" idx="3"/>
            </p:cNvCxnSpPr>
            <p:nvPr/>
          </p:nvCxnSpPr>
          <p:spPr>
            <a:xfrm>
              <a:off x="1447799" y="3589867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矩形 6"/>
            <p:cNvSpPr/>
            <p:nvPr/>
          </p:nvSpPr>
          <p:spPr>
            <a:xfrm>
              <a:off x="2205555" y="3107267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3412074" y="3589867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 8"/>
            <p:cNvSpPr/>
            <p:nvPr/>
          </p:nvSpPr>
          <p:spPr>
            <a:xfrm>
              <a:off x="4169830" y="3107267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5376343" y="3589866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矩形 10"/>
            <p:cNvSpPr/>
            <p:nvPr/>
          </p:nvSpPr>
          <p:spPr>
            <a:xfrm>
              <a:off x="6134099" y="3107266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7340618" y="3589866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矩形 12"/>
            <p:cNvSpPr/>
            <p:nvPr/>
          </p:nvSpPr>
          <p:spPr>
            <a:xfrm>
              <a:off x="8098374" y="3107266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9296422" y="3589864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矩形 14"/>
            <p:cNvSpPr/>
            <p:nvPr/>
          </p:nvSpPr>
          <p:spPr>
            <a:xfrm>
              <a:off x="10054178" y="3107264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11260697" y="3589864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矩形 16"/>
            <p:cNvSpPr/>
            <p:nvPr/>
          </p:nvSpPr>
          <p:spPr>
            <a:xfrm>
              <a:off x="12018453" y="3107264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13245843" y="3586993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矩形 18"/>
            <p:cNvSpPr/>
            <p:nvPr/>
          </p:nvSpPr>
          <p:spPr>
            <a:xfrm>
              <a:off x="14003599" y="3104393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15210118" y="3586993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矩形 20"/>
            <p:cNvSpPr/>
            <p:nvPr/>
          </p:nvSpPr>
          <p:spPr>
            <a:xfrm>
              <a:off x="15967874" y="3104393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17174387" y="3586992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矩形 22"/>
            <p:cNvSpPr/>
            <p:nvPr/>
          </p:nvSpPr>
          <p:spPr>
            <a:xfrm>
              <a:off x="17932143" y="3104392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19138662" y="3586992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矩形 24"/>
            <p:cNvSpPr/>
            <p:nvPr/>
          </p:nvSpPr>
          <p:spPr>
            <a:xfrm>
              <a:off x="19896418" y="3104392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26" name="直接连接符 25"/>
            <p:cNvCxnSpPr/>
            <p:nvPr/>
          </p:nvCxnSpPr>
          <p:spPr>
            <a:xfrm>
              <a:off x="21094466" y="3586990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矩形 26"/>
            <p:cNvSpPr/>
            <p:nvPr/>
          </p:nvSpPr>
          <p:spPr>
            <a:xfrm>
              <a:off x="21852222" y="3104390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23058741" y="3586990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矩形 28"/>
            <p:cNvSpPr/>
            <p:nvPr/>
          </p:nvSpPr>
          <p:spPr>
            <a:xfrm>
              <a:off x="23816497" y="3104390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30" name="直接连接符 29"/>
            <p:cNvCxnSpPr/>
            <p:nvPr/>
          </p:nvCxnSpPr>
          <p:spPr>
            <a:xfrm>
              <a:off x="25046753" y="3586991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矩形 30"/>
            <p:cNvSpPr/>
            <p:nvPr/>
          </p:nvSpPr>
          <p:spPr>
            <a:xfrm>
              <a:off x="25804509" y="3104391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32" name="直接连接符 31"/>
            <p:cNvCxnSpPr/>
            <p:nvPr/>
          </p:nvCxnSpPr>
          <p:spPr>
            <a:xfrm>
              <a:off x="27011028" y="3586991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矩形 32"/>
            <p:cNvSpPr/>
            <p:nvPr/>
          </p:nvSpPr>
          <p:spPr>
            <a:xfrm>
              <a:off x="27768784" y="3104391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34" name="直接连接符 33"/>
            <p:cNvCxnSpPr/>
            <p:nvPr/>
          </p:nvCxnSpPr>
          <p:spPr>
            <a:xfrm>
              <a:off x="28975297" y="3586990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矩形 34"/>
            <p:cNvSpPr/>
            <p:nvPr/>
          </p:nvSpPr>
          <p:spPr>
            <a:xfrm>
              <a:off x="29733053" y="3104390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36" name="直接连接符 35"/>
            <p:cNvCxnSpPr/>
            <p:nvPr/>
          </p:nvCxnSpPr>
          <p:spPr>
            <a:xfrm>
              <a:off x="30939572" y="3586990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矩形 36"/>
            <p:cNvSpPr/>
            <p:nvPr/>
          </p:nvSpPr>
          <p:spPr>
            <a:xfrm>
              <a:off x="31697328" y="3104390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32895376" y="3586988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矩形 38"/>
            <p:cNvSpPr/>
            <p:nvPr/>
          </p:nvSpPr>
          <p:spPr>
            <a:xfrm>
              <a:off x="33653132" y="3104388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40" name="直接连接符 39"/>
            <p:cNvCxnSpPr/>
            <p:nvPr/>
          </p:nvCxnSpPr>
          <p:spPr>
            <a:xfrm>
              <a:off x="34859651" y="3586988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矩形 40"/>
            <p:cNvSpPr/>
            <p:nvPr/>
          </p:nvSpPr>
          <p:spPr>
            <a:xfrm>
              <a:off x="35617407" y="3104388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42" name="直接连接符 41"/>
            <p:cNvCxnSpPr/>
            <p:nvPr/>
          </p:nvCxnSpPr>
          <p:spPr>
            <a:xfrm>
              <a:off x="36844797" y="3584117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矩形 42"/>
            <p:cNvSpPr/>
            <p:nvPr/>
          </p:nvSpPr>
          <p:spPr>
            <a:xfrm>
              <a:off x="37602553" y="3101517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44" name="直接连接符 43"/>
            <p:cNvCxnSpPr/>
            <p:nvPr/>
          </p:nvCxnSpPr>
          <p:spPr>
            <a:xfrm>
              <a:off x="38809072" y="3584117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矩形 44"/>
            <p:cNvSpPr/>
            <p:nvPr/>
          </p:nvSpPr>
          <p:spPr>
            <a:xfrm>
              <a:off x="39566828" y="3101517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46" name="直接连接符 45"/>
            <p:cNvCxnSpPr/>
            <p:nvPr/>
          </p:nvCxnSpPr>
          <p:spPr>
            <a:xfrm>
              <a:off x="40773341" y="3584116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/>
            <p:cNvSpPr/>
            <p:nvPr/>
          </p:nvSpPr>
          <p:spPr>
            <a:xfrm>
              <a:off x="41531097" y="3101516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48" name="直接连接符 47"/>
            <p:cNvCxnSpPr/>
            <p:nvPr/>
          </p:nvCxnSpPr>
          <p:spPr>
            <a:xfrm>
              <a:off x="42737616" y="3584116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矩形 48"/>
            <p:cNvSpPr/>
            <p:nvPr/>
          </p:nvSpPr>
          <p:spPr>
            <a:xfrm>
              <a:off x="43495372" y="3101516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50" name="直接连接符 49"/>
            <p:cNvCxnSpPr/>
            <p:nvPr/>
          </p:nvCxnSpPr>
          <p:spPr>
            <a:xfrm>
              <a:off x="44693420" y="3584114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矩形 50"/>
            <p:cNvSpPr/>
            <p:nvPr/>
          </p:nvSpPr>
          <p:spPr>
            <a:xfrm>
              <a:off x="45451176" y="3101514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cxnSp>
          <p:nvCxnSpPr>
            <p:cNvPr id="52" name="直接连接符 51"/>
            <p:cNvCxnSpPr/>
            <p:nvPr/>
          </p:nvCxnSpPr>
          <p:spPr>
            <a:xfrm>
              <a:off x="46657695" y="3584114"/>
              <a:ext cx="75775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矩形 52"/>
            <p:cNvSpPr/>
            <p:nvPr/>
          </p:nvSpPr>
          <p:spPr>
            <a:xfrm>
              <a:off x="47415451" y="3101514"/>
              <a:ext cx="1210733" cy="965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329940" y="4221848"/>
            <a:ext cx="11532120" cy="2178865"/>
            <a:chOff x="329940" y="4221848"/>
            <a:chExt cx="11532120" cy="2178865"/>
          </a:xfrm>
        </p:grpSpPr>
        <p:sp>
          <p:nvSpPr>
            <p:cNvPr id="54" name="矩形 53"/>
            <p:cNvSpPr/>
            <p:nvPr/>
          </p:nvSpPr>
          <p:spPr>
            <a:xfrm>
              <a:off x="5485448" y="4885235"/>
              <a:ext cx="984244" cy="581311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主机</a:t>
              </a:r>
            </a:p>
          </p:txBody>
        </p:sp>
        <p:sp>
          <p:nvSpPr>
            <p:cNvPr id="55" name="矩形 54"/>
            <p:cNvSpPr/>
            <p:nvPr/>
          </p:nvSpPr>
          <p:spPr>
            <a:xfrm>
              <a:off x="3690469" y="4221848"/>
              <a:ext cx="984244" cy="581311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sp>
          <p:nvSpPr>
            <p:cNvPr id="60" name="矩形 59"/>
            <p:cNvSpPr/>
            <p:nvPr/>
          </p:nvSpPr>
          <p:spPr>
            <a:xfrm>
              <a:off x="8180086" y="5684932"/>
              <a:ext cx="984244" cy="581311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sp>
          <p:nvSpPr>
            <p:cNvPr id="61" name="矩形 60"/>
            <p:cNvSpPr/>
            <p:nvPr/>
          </p:nvSpPr>
          <p:spPr>
            <a:xfrm>
              <a:off x="329940" y="4938495"/>
              <a:ext cx="984244" cy="581311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sp>
          <p:nvSpPr>
            <p:cNvPr id="62" name="矩形 61"/>
            <p:cNvSpPr/>
            <p:nvPr/>
          </p:nvSpPr>
          <p:spPr>
            <a:xfrm>
              <a:off x="7421541" y="4238447"/>
              <a:ext cx="984244" cy="581311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sp>
          <p:nvSpPr>
            <p:cNvPr id="63" name="矩形 62"/>
            <p:cNvSpPr/>
            <p:nvPr/>
          </p:nvSpPr>
          <p:spPr>
            <a:xfrm>
              <a:off x="2405878" y="5819402"/>
              <a:ext cx="984244" cy="581311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sp>
          <p:nvSpPr>
            <p:cNvPr id="64" name="矩形 63"/>
            <p:cNvSpPr/>
            <p:nvPr/>
          </p:nvSpPr>
          <p:spPr>
            <a:xfrm>
              <a:off x="10877816" y="4938495"/>
              <a:ext cx="984244" cy="581311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从机</a:t>
              </a:r>
            </a:p>
          </p:txBody>
        </p:sp>
        <p:sp>
          <p:nvSpPr>
            <p:cNvPr id="65" name="任意多边形: 形状 64"/>
            <p:cNvSpPr/>
            <p:nvPr/>
          </p:nvSpPr>
          <p:spPr>
            <a:xfrm>
              <a:off x="6481482" y="4814047"/>
              <a:ext cx="1470212" cy="394447"/>
            </a:xfrm>
            <a:custGeom>
              <a:avLst/>
              <a:gdLst>
                <a:gd name="connsiteX0" fmla="*/ 0 w 1470212"/>
                <a:gd name="connsiteY0" fmla="*/ 394447 h 394447"/>
                <a:gd name="connsiteX1" fmla="*/ 1030942 w 1470212"/>
                <a:gd name="connsiteY1" fmla="*/ 304800 h 394447"/>
                <a:gd name="connsiteX2" fmla="*/ 1470212 w 1470212"/>
                <a:gd name="connsiteY2" fmla="*/ 0 h 394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70212" h="394447">
                  <a:moveTo>
                    <a:pt x="0" y="394447"/>
                  </a:moveTo>
                  <a:cubicBezTo>
                    <a:pt x="392953" y="382494"/>
                    <a:pt x="785907" y="370541"/>
                    <a:pt x="1030942" y="304800"/>
                  </a:cubicBezTo>
                  <a:cubicBezTo>
                    <a:pt x="1275977" y="239059"/>
                    <a:pt x="1325283" y="14941"/>
                    <a:pt x="1470212" y="0"/>
                  </a:cubicBezTo>
                </a:path>
              </a:pathLst>
            </a:custGeom>
            <a:noFill/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任意多边形: 形状 66"/>
            <p:cNvSpPr/>
            <p:nvPr/>
          </p:nvSpPr>
          <p:spPr>
            <a:xfrm>
              <a:off x="4069976" y="4805082"/>
              <a:ext cx="1407459" cy="376518"/>
            </a:xfrm>
            <a:custGeom>
              <a:avLst/>
              <a:gdLst>
                <a:gd name="connsiteX0" fmla="*/ 1407459 w 1407459"/>
                <a:gd name="connsiteY0" fmla="*/ 376518 h 376518"/>
                <a:gd name="connsiteX1" fmla="*/ 376518 w 1407459"/>
                <a:gd name="connsiteY1" fmla="*/ 295836 h 376518"/>
                <a:gd name="connsiteX2" fmla="*/ 0 w 1407459"/>
                <a:gd name="connsiteY2" fmla="*/ 0 h 376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7459" h="376518">
                  <a:moveTo>
                    <a:pt x="1407459" y="376518"/>
                  </a:moveTo>
                  <a:cubicBezTo>
                    <a:pt x="1009276" y="367553"/>
                    <a:pt x="611094" y="358589"/>
                    <a:pt x="376518" y="295836"/>
                  </a:cubicBezTo>
                  <a:cubicBezTo>
                    <a:pt x="141942" y="233083"/>
                    <a:pt x="103094" y="10459"/>
                    <a:pt x="0" y="0"/>
                  </a:cubicBezTo>
                </a:path>
              </a:pathLst>
            </a:custGeom>
            <a:noFill/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任意多边形: 形状 67"/>
            <p:cNvSpPr/>
            <p:nvPr/>
          </p:nvSpPr>
          <p:spPr>
            <a:xfrm>
              <a:off x="3379694" y="5280212"/>
              <a:ext cx="2097741" cy="812437"/>
            </a:xfrm>
            <a:custGeom>
              <a:avLst/>
              <a:gdLst>
                <a:gd name="connsiteX0" fmla="*/ 2097741 w 2097741"/>
                <a:gd name="connsiteY0" fmla="*/ 0 h 812437"/>
                <a:gd name="connsiteX1" fmla="*/ 1075765 w 2097741"/>
                <a:gd name="connsiteY1" fmla="*/ 277906 h 812437"/>
                <a:gd name="connsiteX2" fmla="*/ 466165 w 2097741"/>
                <a:gd name="connsiteY2" fmla="*/ 770964 h 812437"/>
                <a:gd name="connsiteX3" fmla="*/ 0 w 2097741"/>
                <a:gd name="connsiteY3" fmla="*/ 797859 h 812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97741" h="812437">
                  <a:moveTo>
                    <a:pt x="2097741" y="0"/>
                  </a:moveTo>
                  <a:cubicBezTo>
                    <a:pt x="1722717" y="74706"/>
                    <a:pt x="1347694" y="149412"/>
                    <a:pt x="1075765" y="277906"/>
                  </a:cubicBezTo>
                  <a:cubicBezTo>
                    <a:pt x="803836" y="406400"/>
                    <a:pt x="645459" y="684305"/>
                    <a:pt x="466165" y="770964"/>
                  </a:cubicBezTo>
                  <a:cubicBezTo>
                    <a:pt x="286871" y="857623"/>
                    <a:pt x="55282" y="778435"/>
                    <a:pt x="0" y="797859"/>
                  </a:cubicBezTo>
                </a:path>
              </a:pathLst>
            </a:custGeom>
            <a:noFill/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任意多边形: 形状 70"/>
            <p:cNvSpPr/>
            <p:nvPr/>
          </p:nvSpPr>
          <p:spPr>
            <a:xfrm>
              <a:off x="6472518" y="5262282"/>
              <a:ext cx="1721280" cy="806824"/>
            </a:xfrm>
            <a:custGeom>
              <a:avLst/>
              <a:gdLst>
                <a:gd name="connsiteX0" fmla="*/ 0 w 1721280"/>
                <a:gd name="connsiteY0" fmla="*/ 0 h 806824"/>
                <a:gd name="connsiteX1" fmla="*/ 708211 w 1721280"/>
                <a:gd name="connsiteY1" fmla="*/ 376518 h 806824"/>
                <a:gd name="connsiteX2" fmla="*/ 842682 w 1721280"/>
                <a:gd name="connsiteY2" fmla="*/ 744071 h 806824"/>
                <a:gd name="connsiteX3" fmla="*/ 1721223 w 1721280"/>
                <a:gd name="connsiteY3" fmla="*/ 806824 h 806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1280" h="806824">
                  <a:moveTo>
                    <a:pt x="0" y="0"/>
                  </a:moveTo>
                  <a:cubicBezTo>
                    <a:pt x="283882" y="126253"/>
                    <a:pt x="567764" y="252506"/>
                    <a:pt x="708211" y="376518"/>
                  </a:cubicBezTo>
                  <a:cubicBezTo>
                    <a:pt x="848658" y="500530"/>
                    <a:pt x="673847" y="672353"/>
                    <a:pt x="842682" y="744071"/>
                  </a:cubicBezTo>
                  <a:cubicBezTo>
                    <a:pt x="1011517" y="815789"/>
                    <a:pt x="1728694" y="750048"/>
                    <a:pt x="1721223" y="806824"/>
                  </a:cubicBezTo>
                </a:path>
              </a:pathLst>
            </a:custGeom>
            <a:noFill/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任意多边形: 形状 71"/>
            <p:cNvSpPr/>
            <p:nvPr/>
          </p:nvSpPr>
          <p:spPr>
            <a:xfrm>
              <a:off x="941294" y="5540188"/>
              <a:ext cx="1443318" cy="567696"/>
            </a:xfrm>
            <a:custGeom>
              <a:avLst/>
              <a:gdLst>
                <a:gd name="connsiteX0" fmla="*/ 1443318 w 1443318"/>
                <a:gd name="connsiteY0" fmla="*/ 546847 h 567696"/>
                <a:gd name="connsiteX1" fmla="*/ 609600 w 1443318"/>
                <a:gd name="connsiteY1" fmla="*/ 502024 h 567696"/>
                <a:gd name="connsiteX2" fmla="*/ 0 w 1443318"/>
                <a:gd name="connsiteY2" fmla="*/ 0 h 567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43318" h="567696">
                  <a:moveTo>
                    <a:pt x="1443318" y="546847"/>
                  </a:moveTo>
                  <a:cubicBezTo>
                    <a:pt x="1146735" y="570006"/>
                    <a:pt x="850153" y="593165"/>
                    <a:pt x="609600" y="502024"/>
                  </a:cubicBezTo>
                  <a:cubicBezTo>
                    <a:pt x="369047" y="410883"/>
                    <a:pt x="144929" y="119529"/>
                    <a:pt x="0" y="0"/>
                  </a:cubicBezTo>
                </a:path>
              </a:pathLst>
            </a:custGeom>
            <a:noFill/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任意多边形: 形状 72"/>
            <p:cNvSpPr/>
            <p:nvPr/>
          </p:nvSpPr>
          <p:spPr>
            <a:xfrm>
              <a:off x="9170894" y="5540188"/>
              <a:ext cx="2294965" cy="543288"/>
            </a:xfrm>
            <a:custGeom>
              <a:avLst/>
              <a:gdLst>
                <a:gd name="connsiteX0" fmla="*/ 0 w 2294965"/>
                <a:gd name="connsiteY0" fmla="*/ 537883 h 543288"/>
                <a:gd name="connsiteX1" fmla="*/ 1541930 w 2294965"/>
                <a:gd name="connsiteY1" fmla="*/ 466165 h 543288"/>
                <a:gd name="connsiteX2" fmla="*/ 2294965 w 2294965"/>
                <a:gd name="connsiteY2" fmla="*/ 0 h 543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94965" h="543288">
                  <a:moveTo>
                    <a:pt x="0" y="537883"/>
                  </a:moveTo>
                  <a:cubicBezTo>
                    <a:pt x="579718" y="546847"/>
                    <a:pt x="1159436" y="555812"/>
                    <a:pt x="1541930" y="466165"/>
                  </a:cubicBezTo>
                  <a:cubicBezTo>
                    <a:pt x="1924424" y="376518"/>
                    <a:pt x="2173942" y="127000"/>
                    <a:pt x="2294965" y="0"/>
                  </a:cubicBezTo>
                </a:path>
              </a:pathLst>
            </a:custGeom>
            <a:noFill/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671484" y="448236"/>
            <a:ext cx="61766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+mj-ea"/>
                <a:ea typeface="+mj-ea"/>
              </a:rPr>
              <a:t>Modbus TCP/IP</a:t>
            </a:r>
            <a:endParaRPr lang="zh-CN" altLang="en-US" sz="6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+mj-ea"/>
              <a:ea typeface="+mj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769223" y="3074894"/>
            <a:ext cx="23397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ea"/>
                <a:ea typeface="+mj-ea"/>
              </a:rPr>
              <a:t>MBAP</a:t>
            </a:r>
            <a:endParaRPr lang="zh-CN" altLang="en-US" sz="5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671484" y="3976737"/>
            <a:ext cx="6795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ea"/>
                <a:ea typeface="+mj-ea"/>
              </a:rPr>
              <a:t>Modbus Application Header</a:t>
            </a:r>
            <a:endParaRPr lang="zh-CN" altLang="en-US" sz="36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810871" y="3128683"/>
            <a:ext cx="1147483" cy="109817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从机</a:t>
            </a:r>
            <a:r>
              <a:rPr lang="en-US" altLang="zh-CN" dirty="0"/>
              <a:t>ID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6826622" y="3106271"/>
            <a:ext cx="1147483" cy="109817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数据</a:t>
            </a:r>
          </a:p>
        </p:txBody>
      </p:sp>
      <p:sp>
        <p:nvSpPr>
          <p:cNvPr id="5" name="矩形 4"/>
          <p:cNvSpPr/>
          <p:nvPr/>
        </p:nvSpPr>
        <p:spPr>
          <a:xfrm>
            <a:off x="9206753" y="3128683"/>
            <a:ext cx="1147483" cy="1098176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CRC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4231341" y="3106271"/>
            <a:ext cx="1147483" cy="109817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功能码</a:t>
            </a:r>
          </a:p>
        </p:txBody>
      </p:sp>
      <p:sp>
        <p:nvSpPr>
          <p:cNvPr id="7" name="矩形 6"/>
          <p:cNvSpPr/>
          <p:nvPr/>
        </p:nvSpPr>
        <p:spPr>
          <a:xfrm>
            <a:off x="1810870" y="3128683"/>
            <a:ext cx="1147483" cy="1098176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MBAP</a:t>
            </a: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1837764" y="3745913"/>
            <a:ext cx="11474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</a:rPr>
              <a:t>包含路由信息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3.7037E-7 L 0.19531 0.00301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66" y="139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3.7037E-7 L 0.10599 0.00046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99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" grpId="1" bldLvl="0" animBg="1"/>
      <p:bldP spid="2" grpId="2" bldLvl="0" animBg="1"/>
      <p:bldP spid="4" grpId="0" bldLvl="0" animBg="1"/>
      <p:bldP spid="4" grpId="1" bldLvl="0" animBg="1"/>
      <p:bldP spid="5" grpId="0" bldLvl="0" animBg="1"/>
      <p:bldP spid="5" grpId="1" bldLvl="0" animBg="1"/>
      <p:bldP spid="5" grpId="2" bldLvl="0" animBg="1"/>
      <p:bldP spid="6" grpId="0" bldLvl="0" animBg="1"/>
      <p:bldP spid="6" grpId="1" bldLvl="0" animBg="1"/>
      <p:bldP spid="7" grpId="3" bldLvl="0" animBg="1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206753" y="3128683"/>
            <a:ext cx="1147483" cy="1098176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CRC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5508811" y="3128683"/>
            <a:ext cx="1147483" cy="109817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功能码</a:t>
            </a:r>
          </a:p>
        </p:txBody>
      </p:sp>
      <p:sp>
        <p:nvSpPr>
          <p:cNvPr id="4" name="矩形 3"/>
          <p:cNvSpPr/>
          <p:nvPr/>
        </p:nvSpPr>
        <p:spPr>
          <a:xfrm>
            <a:off x="1810870" y="3128683"/>
            <a:ext cx="1147483" cy="1098176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MBAP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3110753" y="5423647"/>
            <a:ext cx="11474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MBAP</a:t>
            </a:r>
            <a:endParaRPr lang="zh-CN" altLang="en-US" sz="2400" b="1" dirty="0"/>
          </a:p>
        </p:txBody>
      </p:sp>
      <p:sp>
        <p:nvSpPr>
          <p:cNvPr id="6" name="矩形 5"/>
          <p:cNvSpPr/>
          <p:nvPr/>
        </p:nvSpPr>
        <p:spPr>
          <a:xfrm>
            <a:off x="6297705" y="1810872"/>
            <a:ext cx="1147483" cy="109817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数据</a:t>
            </a:r>
          </a:p>
        </p:txBody>
      </p:sp>
      <p:sp>
        <p:nvSpPr>
          <p:cNvPr id="7" name="矩形 6"/>
          <p:cNvSpPr/>
          <p:nvPr/>
        </p:nvSpPr>
        <p:spPr>
          <a:xfrm>
            <a:off x="7848597" y="1810872"/>
            <a:ext cx="1147483" cy="1098176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CRC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4746813" y="1810872"/>
            <a:ext cx="1147483" cy="109817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功能码</a:t>
            </a:r>
          </a:p>
        </p:txBody>
      </p:sp>
      <p:sp>
        <p:nvSpPr>
          <p:cNvPr id="9" name="矩形 8"/>
          <p:cNvSpPr/>
          <p:nvPr/>
        </p:nvSpPr>
        <p:spPr>
          <a:xfrm>
            <a:off x="3195921" y="1810872"/>
            <a:ext cx="1147483" cy="1098176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MBAP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1712259" y="2129127"/>
            <a:ext cx="13984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/>
              <a:t>封装</a:t>
            </a:r>
            <a:r>
              <a:rPr lang="en-US" altLang="zh-CN" sz="2400" b="1" dirty="0"/>
              <a:t>RTU</a:t>
            </a:r>
            <a:endParaRPr lang="zh-CN" alt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2.59259E-6 L 0.18894 0.2715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40" y="1356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2.59259E-6 L 0.00117 0.27292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1363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2.59259E-6 L -0.18672 0.2701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336" y="1349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  <p:bldP spid="4" grpId="0" bldLvl="0" animBg="1"/>
      <p:bldP spid="5" grpId="0"/>
      <p:bldP spid="6" grpId="0" bldLvl="0" animBg="1"/>
      <p:bldP spid="7" grpId="0" bldLvl="0" animBg="1"/>
      <p:bldP spid="8" grpId="0" bldLvl="0" animBg="1"/>
      <p:bldP spid="9" grpId="0" bldLvl="0" animBg="1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648637" y="2671483"/>
            <a:ext cx="51726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+mj-ea"/>
                <a:ea typeface="+mj-ea"/>
              </a:rPr>
              <a:t>Modbus RTU</a:t>
            </a:r>
            <a:endParaRPr lang="zh-CN" altLang="en-US" sz="6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+mj-ea"/>
              <a:ea typeface="+mj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290048" y="3765177"/>
            <a:ext cx="62125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+mj-ea"/>
                <a:ea typeface="+mj-ea"/>
              </a:rPr>
              <a:t>Modbus TCP/IP(MBAP)</a:t>
            </a:r>
            <a:endParaRPr lang="zh-CN" altLang="en-US" sz="4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809067" y="2827867"/>
            <a:ext cx="922866" cy="1151466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交换机</a:t>
            </a:r>
          </a:p>
        </p:txBody>
      </p:sp>
      <p:sp>
        <p:nvSpPr>
          <p:cNvPr id="3" name="矩形 2"/>
          <p:cNvSpPr/>
          <p:nvPr/>
        </p:nvSpPr>
        <p:spPr>
          <a:xfrm>
            <a:off x="4809067" y="1422400"/>
            <a:ext cx="1092200" cy="423333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服务器</a:t>
            </a:r>
          </a:p>
        </p:txBody>
      </p:sp>
      <p:sp>
        <p:nvSpPr>
          <p:cNvPr id="4" name="矩形 3"/>
          <p:cNvSpPr/>
          <p:nvPr/>
        </p:nvSpPr>
        <p:spPr>
          <a:xfrm>
            <a:off x="2565400" y="2743201"/>
            <a:ext cx="1092200" cy="423333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客户端</a:t>
            </a:r>
          </a:p>
        </p:txBody>
      </p:sp>
      <p:sp>
        <p:nvSpPr>
          <p:cNvPr id="5" name="矩形 4"/>
          <p:cNvSpPr/>
          <p:nvPr/>
        </p:nvSpPr>
        <p:spPr>
          <a:xfrm>
            <a:off x="6460069" y="2421467"/>
            <a:ext cx="1092200" cy="423333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服务器</a:t>
            </a:r>
          </a:p>
        </p:txBody>
      </p:sp>
      <p:sp>
        <p:nvSpPr>
          <p:cNvPr id="6" name="矩形 5"/>
          <p:cNvSpPr/>
          <p:nvPr/>
        </p:nvSpPr>
        <p:spPr>
          <a:xfrm>
            <a:off x="3200402" y="5410200"/>
            <a:ext cx="1092200" cy="423333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服务器</a:t>
            </a:r>
          </a:p>
        </p:txBody>
      </p:sp>
      <p:sp>
        <p:nvSpPr>
          <p:cNvPr id="7" name="矩形 6"/>
          <p:cNvSpPr/>
          <p:nvPr/>
        </p:nvSpPr>
        <p:spPr>
          <a:xfrm>
            <a:off x="6544735" y="4868333"/>
            <a:ext cx="1092200" cy="423333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服务器</a:t>
            </a:r>
          </a:p>
        </p:txBody>
      </p:sp>
      <p:cxnSp>
        <p:nvCxnSpPr>
          <p:cNvPr id="10" name="连接符: 肘形 9"/>
          <p:cNvCxnSpPr>
            <a:stCxn id="3" idx="2"/>
            <a:endCxn id="2" idx="1"/>
          </p:cNvCxnSpPr>
          <p:nvPr/>
        </p:nvCxnSpPr>
        <p:spPr>
          <a:xfrm rot="5400000">
            <a:off x="4303184" y="2351616"/>
            <a:ext cx="1557867" cy="546100"/>
          </a:xfrm>
          <a:prstGeom prst="bentConnector4">
            <a:avLst>
              <a:gd name="adj1" fmla="val 31522"/>
              <a:gd name="adj2" fmla="val 14186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连接符: 肘形 11"/>
          <p:cNvCxnSpPr>
            <a:stCxn id="4" idx="3"/>
          </p:cNvCxnSpPr>
          <p:nvPr/>
        </p:nvCxnSpPr>
        <p:spPr>
          <a:xfrm>
            <a:off x="3657600" y="2954868"/>
            <a:ext cx="1151467" cy="804332"/>
          </a:xfrm>
          <a:prstGeom prst="bentConnector3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连接符: 肘形 13"/>
          <p:cNvCxnSpPr>
            <a:stCxn id="6" idx="3"/>
          </p:cNvCxnSpPr>
          <p:nvPr/>
        </p:nvCxnSpPr>
        <p:spPr>
          <a:xfrm flipV="1">
            <a:off x="4292602" y="3979333"/>
            <a:ext cx="668865" cy="1642534"/>
          </a:xfrm>
          <a:prstGeom prst="bentConnector2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连接符: 肘形 15"/>
          <p:cNvCxnSpPr>
            <a:stCxn id="7" idx="0"/>
          </p:cNvCxnSpPr>
          <p:nvPr/>
        </p:nvCxnSpPr>
        <p:spPr>
          <a:xfrm rot="16200000" flipV="1">
            <a:off x="5856818" y="3634316"/>
            <a:ext cx="1109133" cy="1358902"/>
          </a:xfrm>
          <a:prstGeom prst="bentConnector2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连接符: 肘形 18"/>
          <p:cNvCxnSpPr>
            <a:stCxn id="5" idx="2"/>
            <a:endCxn id="2" idx="3"/>
          </p:cNvCxnSpPr>
          <p:nvPr/>
        </p:nvCxnSpPr>
        <p:spPr>
          <a:xfrm rot="5400000">
            <a:off x="6089651" y="2487082"/>
            <a:ext cx="558800" cy="1274236"/>
          </a:xfrm>
          <a:prstGeom prst="bentConnector2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2565400" y="1422400"/>
            <a:ext cx="5071535" cy="4411133"/>
            <a:chOff x="2565400" y="1422400"/>
            <a:chExt cx="5071535" cy="4411133"/>
          </a:xfrm>
        </p:grpSpPr>
        <p:sp>
          <p:nvSpPr>
            <p:cNvPr id="2" name="矩形 1"/>
            <p:cNvSpPr/>
            <p:nvPr/>
          </p:nvSpPr>
          <p:spPr>
            <a:xfrm>
              <a:off x="4809067" y="2827867"/>
              <a:ext cx="922866" cy="1151466"/>
            </a:xfrm>
            <a:prstGeom prst="rect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交换机</a:t>
              </a:r>
            </a:p>
          </p:txBody>
        </p:sp>
        <p:sp>
          <p:nvSpPr>
            <p:cNvPr id="3" name="矩形 2"/>
            <p:cNvSpPr/>
            <p:nvPr/>
          </p:nvSpPr>
          <p:spPr>
            <a:xfrm>
              <a:off x="4809067" y="1422400"/>
              <a:ext cx="1092200" cy="423333"/>
            </a:xfrm>
            <a:prstGeom prst="rect">
              <a:avLst/>
            </a:prstGeom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服务器</a:t>
              </a:r>
            </a:p>
          </p:txBody>
        </p:sp>
        <p:sp>
          <p:nvSpPr>
            <p:cNvPr id="4" name="矩形 3"/>
            <p:cNvSpPr/>
            <p:nvPr/>
          </p:nvSpPr>
          <p:spPr>
            <a:xfrm>
              <a:off x="2565400" y="2743201"/>
              <a:ext cx="1092200" cy="423333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客户端</a:t>
              </a:r>
            </a:p>
          </p:txBody>
        </p:sp>
        <p:sp>
          <p:nvSpPr>
            <p:cNvPr id="5" name="矩形 4"/>
            <p:cNvSpPr/>
            <p:nvPr/>
          </p:nvSpPr>
          <p:spPr>
            <a:xfrm>
              <a:off x="6460069" y="2421467"/>
              <a:ext cx="1092200" cy="423333"/>
            </a:xfrm>
            <a:prstGeom prst="rect">
              <a:avLst/>
            </a:prstGeom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服务器</a:t>
              </a:r>
            </a:p>
          </p:txBody>
        </p:sp>
        <p:sp>
          <p:nvSpPr>
            <p:cNvPr id="6" name="矩形 5"/>
            <p:cNvSpPr/>
            <p:nvPr/>
          </p:nvSpPr>
          <p:spPr>
            <a:xfrm>
              <a:off x="3200402" y="5410200"/>
              <a:ext cx="1092200" cy="423333"/>
            </a:xfrm>
            <a:prstGeom prst="rect">
              <a:avLst/>
            </a:prstGeom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服务器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6544735" y="4868333"/>
              <a:ext cx="1092200" cy="423333"/>
            </a:xfrm>
            <a:prstGeom prst="rect">
              <a:avLst/>
            </a:prstGeom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服务器</a:t>
              </a:r>
            </a:p>
          </p:txBody>
        </p:sp>
        <p:cxnSp>
          <p:nvCxnSpPr>
            <p:cNvPr id="8" name="连接符: 肘形 7"/>
            <p:cNvCxnSpPr>
              <a:stCxn id="3" idx="2"/>
              <a:endCxn id="2" idx="1"/>
            </p:cNvCxnSpPr>
            <p:nvPr/>
          </p:nvCxnSpPr>
          <p:spPr>
            <a:xfrm rot="5400000">
              <a:off x="4303184" y="2351616"/>
              <a:ext cx="1557867" cy="546100"/>
            </a:xfrm>
            <a:prstGeom prst="bentConnector4">
              <a:avLst>
                <a:gd name="adj1" fmla="val 31522"/>
                <a:gd name="adj2" fmla="val 14186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连接符: 肘形 8"/>
            <p:cNvCxnSpPr>
              <a:stCxn id="4" idx="3"/>
            </p:cNvCxnSpPr>
            <p:nvPr/>
          </p:nvCxnSpPr>
          <p:spPr>
            <a:xfrm>
              <a:off x="3657600" y="2954868"/>
              <a:ext cx="1151467" cy="804332"/>
            </a:xfrm>
            <a:prstGeom prst="bentConnector3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连接符: 肘形 9"/>
            <p:cNvCxnSpPr>
              <a:stCxn id="6" idx="3"/>
            </p:cNvCxnSpPr>
            <p:nvPr/>
          </p:nvCxnSpPr>
          <p:spPr>
            <a:xfrm flipV="1">
              <a:off x="4292602" y="3979333"/>
              <a:ext cx="668865" cy="1642534"/>
            </a:xfrm>
            <a:prstGeom prst="bentConnector2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连接符: 肘形 10"/>
            <p:cNvCxnSpPr>
              <a:stCxn id="7" idx="0"/>
            </p:cNvCxnSpPr>
            <p:nvPr/>
          </p:nvCxnSpPr>
          <p:spPr>
            <a:xfrm rot="16200000" flipV="1">
              <a:off x="5856818" y="3634316"/>
              <a:ext cx="1109133" cy="1358902"/>
            </a:xfrm>
            <a:prstGeom prst="bentConnector2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连接符: 肘形 11"/>
            <p:cNvCxnSpPr>
              <a:stCxn id="5" idx="2"/>
              <a:endCxn id="2" idx="3"/>
            </p:cNvCxnSpPr>
            <p:nvPr/>
          </p:nvCxnSpPr>
          <p:spPr>
            <a:xfrm rot="5400000">
              <a:off x="6089651" y="2487082"/>
              <a:ext cx="558800" cy="1274236"/>
            </a:xfrm>
            <a:prstGeom prst="bentConnector2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矩形 13"/>
          <p:cNvSpPr/>
          <p:nvPr/>
        </p:nvSpPr>
        <p:spPr>
          <a:xfrm>
            <a:off x="7230535" y="1625599"/>
            <a:ext cx="3412065" cy="39962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8170335" y="1845732"/>
            <a:ext cx="1562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网络寻址协议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7389285" y="2570202"/>
            <a:ext cx="3168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IP</a:t>
            </a:r>
            <a:r>
              <a:rPr lang="zh-CN" altLang="en-US" dirty="0"/>
              <a:t>地址           </a:t>
            </a:r>
            <a:r>
              <a:rPr lang="en-US" altLang="zh-CN" dirty="0"/>
              <a:t>192.168.15.130</a:t>
            </a:r>
            <a:endParaRPr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7389286" y="3628303"/>
            <a:ext cx="2999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子网掩码       </a:t>
            </a:r>
            <a:r>
              <a:rPr lang="en-US" altLang="zh-CN" dirty="0"/>
              <a:t>225.225.225.0</a:t>
            </a:r>
            <a:endParaRPr lang="zh-CN" altLang="en-US" dirty="0"/>
          </a:p>
        </p:txBody>
      </p:sp>
      <p:sp>
        <p:nvSpPr>
          <p:cNvPr id="18" name="文本框 17"/>
          <p:cNvSpPr txBox="1"/>
          <p:nvPr/>
        </p:nvSpPr>
        <p:spPr>
          <a:xfrm>
            <a:off x="7389289" y="4773599"/>
            <a:ext cx="3168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默认网关       </a:t>
            </a:r>
            <a:r>
              <a:rPr lang="en-US" altLang="zh-CN" dirty="0"/>
              <a:t>000.000.000.000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4.81481E-6 L -0.18646 -0.0004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323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15" grpId="0"/>
      <p:bldP spid="16" grpId="0"/>
      <p:bldP spid="17" grpId="0"/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80329" y="950258"/>
            <a:ext cx="4231342" cy="573741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err="1">
                <a:latin typeface="+mj-ea"/>
                <a:ea typeface="+mj-ea"/>
              </a:rPr>
              <a:t>Mudbus</a:t>
            </a:r>
            <a:r>
              <a:rPr lang="zh-CN" altLang="en-US" sz="2400" b="1" dirty="0">
                <a:latin typeface="+mj-ea"/>
                <a:ea typeface="+mj-ea"/>
              </a:rPr>
              <a:t>协议定义的数据模型</a:t>
            </a:r>
          </a:p>
        </p:txBody>
      </p:sp>
      <p:graphicFrame>
        <p:nvGraphicFramePr>
          <p:cNvPr id="3" name="表格 3"/>
          <p:cNvGraphicFramePr>
            <a:graphicFrameLocks noGrp="1"/>
          </p:cNvGraphicFramePr>
          <p:nvPr/>
        </p:nvGraphicFramePr>
        <p:xfrm>
          <a:off x="2844800" y="2277035"/>
          <a:ext cx="6502400" cy="32013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0279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区块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访问长度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访问方式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说明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279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线圈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位</a:t>
                      </a:r>
                      <a:r>
                        <a:rPr lang="en-US" altLang="zh-CN" dirty="0"/>
                        <a:t>(bit)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读</a:t>
                      </a:r>
                      <a:r>
                        <a:rPr lang="en-US" altLang="zh-CN" dirty="0"/>
                        <a:t>/</a:t>
                      </a:r>
                      <a:r>
                        <a:rPr lang="zh-CN" altLang="en-US" dirty="0"/>
                        <a:t>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可通过应用程序改写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279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离散量输入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位</a:t>
                      </a:r>
                      <a:r>
                        <a:rPr lang="en-US" altLang="zh-CN" dirty="0"/>
                        <a:t>(bit)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只读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数据由</a:t>
                      </a:r>
                      <a:r>
                        <a:rPr lang="en-US" altLang="zh-CN" dirty="0"/>
                        <a:t>IO</a:t>
                      </a:r>
                      <a:r>
                        <a:rPr lang="zh-CN" altLang="en-US" dirty="0"/>
                        <a:t>系统提供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279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输入寄存器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字</a:t>
                      </a:r>
                      <a:r>
                        <a:rPr lang="en-US" altLang="zh-CN" dirty="0"/>
                        <a:t>(word)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只读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数据由</a:t>
                      </a:r>
                      <a:r>
                        <a:rPr lang="en-US" altLang="zh-CN" dirty="0"/>
                        <a:t>IO</a:t>
                      </a:r>
                      <a:r>
                        <a:rPr lang="zh-CN" altLang="en-US" dirty="0"/>
                        <a:t>系统提供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279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保持寄存器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字</a:t>
                      </a:r>
                      <a:r>
                        <a:rPr lang="en-US" altLang="zh-CN" dirty="0"/>
                        <a:t>(word)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读</a:t>
                      </a:r>
                      <a:r>
                        <a:rPr lang="en-US" altLang="zh-CN" dirty="0"/>
                        <a:t>/</a:t>
                      </a:r>
                      <a:r>
                        <a:rPr lang="zh-CN" altLang="en-US" dirty="0"/>
                        <a:t>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可通过应用程序改写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532965" y="1308847"/>
            <a:ext cx="7261411" cy="4751294"/>
          </a:xfrm>
          <a:prstGeom prst="rect">
            <a:avLst/>
          </a:prstGeom>
          <a:noFill/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307540" y="6176682"/>
            <a:ext cx="17122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Modbus</a:t>
            </a:r>
            <a:r>
              <a:rPr lang="zh-CN" altLang="en-US" dirty="0"/>
              <a:t>服务器</a:t>
            </a:r>
          </a:p>
        </p:txBody>
      </p:sp>
      <p:graphicFrame>
        <p:nvGraphicFramePr>
          <p:cNvPr id="5" name="表格 5"/>
          <p:cNvGraphicFramePr>
            <a:graphicFrameLocks noGrp="1"/>
          </p:cNvGraphicFramePr>
          <p:nvPr/>
        </p:nvGraphicFramePr>
        <p:xfrm>
          <a:off x="2067857" y="2201134"/>
          <a:ext cx="1150471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04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1786962" y="1831802"/>
            <a:ext cx="17122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设备存储器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856939" y="2201134"/>
            <a:ext cx="2014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Modbus</a:t>
            </a:r>
            <a:r>
              <a:rPr lang="zh-CN" altLang="en-US" dirty="0"/>
              <a:t>数据模型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9329268" y="3244334"/>
            <a:ext cx="2014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Modbus</a:t>
            </a:r>
          </a:p>
          <a:p>
            <a:pPr algn="ctr"/>
            <a:r>
              <a:rPr lang="zh-CN" altLang="en-US" dirty="0"/>
              <a:t>数据请求</a:t>
            </a:r>
          </a:p>
        </p:txBody>
      </p:sp>
      <p:cxnSp>
        <p:nvCxnSpPr>
          <p:cNvPr id="10" name="直接箭头连接符 9"/>
          <p:cNvCxnSpPr/>
          <p:nvPr/>
        </p:nvCxnSpPr>
        <p:spPr>
          <a:xfrm flipH="1">
            <a:off x="8516471" y="3567499"/>
            <a:ext cx="1192305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5928659" y="2608728"/>
            <a:ext cx="2014073" cy="35769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离散型输出</a:t>
            </a:r>
          </a:p>
        </p:txBody>
      </p:sp>
      <p:sp>
        <p:nvSpPr>
          <p:cNvPr id="15" name="矩形 14"/>
          <p:cNvSpPr/>
          <p:nvPr/>
        </p:nvSpPr>
        <p:spPr>
          <a:xfrm>
            <a:off x="5928655" y="3136888"/>
            <a:ext cx="2014073" cy="35769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线圈</a:t>
            </a:r>
          </a:p>
        </p:txBody>
      </p:sp>
      <p:sp>
        <p:nvSpPr>
          <p:cNvPr id="16" name="矩形 15"/>
          <p:cNvSpPr/>
          <p:nvPr/>
        </p:nvSpPr>
        <p:spPr>
          <a:xfrm>
            <a:off x="5928656" y="3665048"/>
            <a:ext cx="2014073" cy="35769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输入寄存器</a:t>
            </a:r>
          </a:p>
        </p:txBody>
      </p:sp>
      <p:sp>
        <p:nvSpPr>
          <p:cNvPr id="17" name="矩形 16"/>
          <p:cNvSpPr/>
          <p:nvPr/>
        </p:nvSpPr>
        <p:spPr>
          <a:xfrm>
            <a:off x="5928657" y="4271681"/>
            <a:ext cx="2014073" cy="35769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保存寄存器</a:t>
            </a:r>
          </a:p>
        </p:txBody>
      </p:sp>
      <p:cxnSp>
        <p:nvCxnSpPr>
          <p:cNvPr id="23" name="直接箭头连接符 22"/>
          <p:cNvCxnSpPr/>
          <p:nvPr/>
        </p:nvCxnSpPr>
        <p:spPr>
          <a:xfrm flipH="1">
            <a:off x="3675529" y="2787577"/>
            <a:ext cx="2181410" cy="27835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/>
          <p:cNvCxnSpPr/>
          <p:nvPr/>
        </p:nvCxnSpPr>
        <p:spPr>
          <a:xfrm flipH="1">
            <a:off x="3675529" y="3315737"/>
            <a:ext cx="218141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26"/>
          <p:cNvCxnSpPr/>
          <p:nvPr/>
        </p:nvCxnSpPr>
        <p:spPr>
          <a:xfrm flipH="1" flipV="1">
            <a:off x="3756212" y="3684494"/>
            <a:ext cx="2100727" cy="15940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/>
          <p:cNvCxnSpPr/>
          <p:nvPr/>
        </p:nvCxnSpPr>
        <p:spPr>
          <a:xfrm flipH="1" flipV="1">
            <a:off x="3753220" y="4022747"/>
            <a:ext cx="2037980" cy="42778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532965" y="1308847"/>
            <a:ext cx="7261411" cy="4751294"/>
          </a:xfrm>
          <a:prstGeom prst="rect">
            <a:avLst/>
          </a:prstGeom>
          <a:noFill/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307540" y="6176682"/>
            <a:ext cx="17122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Modbus</a:t>
            </a:r>
            <a:r>
              <a:rPr lang="zh-CN" altLang="en-US" dirty="0"/>
              <a:t>服务器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616632" y="2737237"/>
            <a:ext cx="17122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设备存储器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856939" y="2201134"/>
            <a:ext cx="2014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Modbus</a:t>
            </a:r>
            <a:r>
              <a:rPr lang="zh-CN" altLang="en-US" dirty="0"/>
              <a:t>数据模型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9329268" y="3244334"/>
            <a:ext cx="2014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Modbus</a:t>
            </a:r>
          </a:p>
          <a:p>
            <a:pPr algn="ctr"/>
            <a:r>
              <a:rPr lang="zh-CN" altLang="en-US" dirty="0"/>
              <a:t>数据请求</a:t>
            </a:r>
          </a:p>
        </p:txBody>
      </p:sp>
      <p:cxnSp>
        <p:nvCxnSpPr>
          <p:cNvPr id="10" name="直接箭头连接符 9"/>
          <p:cNvCxnSpPr/>
          <p:nvPr/>
        </p:nvCxnSpPr>
        <p:spPr>
          <a:xfrm flipH="1">
            <a:off x="8516471" y="3567499"/>
            <a:ext cx="1192305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5928659" y="2608728"/>
            <a:ext cx="2014073" cy="35769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离散型输出</a:t>
            </a:r>
          </a:p>
        </p:txBody>
      </p:sp>
      <p:sp>
        <p:nvSpPr>
          <p:cNvPr id="15" name="矩形 14"/>
          <p:cNvSpPr/>
          <p:nvPr/>
        </p:nvSpPr>
        <p:spPr>
          <a:xfrm>
            <a:off x="5928655" y="3136888"/>
            <a:ext cx="2014073" cy="35769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线圈</a:t>
            </a:r>
          </a:p>
        </p:txBody>
      </p:sp>
      <p:sp>
        <p:nvSpPr>
          <p:cNvPr id="16" name="矩形 15"/>
          <p:cNvSpPr/>
          <p:nvPr/>
        </p:nvSpPr>
        <p:spPr>
          <a:xfrm>
            <a:off x="5928656" y="3665048"/>
            <a:ext cx="2014073" cy="35769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输入寄存器</a:t>
            </a:r>
          </a:p>
        </p:txBody>
      </p:sp>
      <p:sp>
        <p:nvSpPr>
          <p:cNvPr id="17" name="矩形 16"/>
          <p:cNvSpPr/>
          <p:nvPr/>
        </p:nvSpPr>
        <p:spPr>
          <a:xfrm>
            <a:off x="5928657" y="4271681"/>
            <a:ext cx="2014073" cy="35769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保存寄存器</a:t>
            </a:r>
          </a:p>
        </p:txBody>
      </p:sp>
      <p:cxnSp>
        <p:nvCxnSpPr>
          <p:cNvPr id="23" name="直接箭头连接符 22"/>
          <p:cNvCxnSpPr/>
          <p:nvPr/>
        </p:nvCxnSpPr>
        <p:spPr>
          <a:xfrm flipH="1">
            <a:off x="3163049" y="2787577"/>
            <a:ext cx="2693890" cy="44725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/>
          <p:cNvCxnSpPr>
            <a:endCxn id="4" idx="3"/>
          </p:cNvCxnSpPr>
          <p:nvPr/>
        </p:nvCxnSpPr>
        <p:spPr>
          <a:xfrm flipH="1">
            <a:off x="3163049" y="3315737"/>
            <a:ext cx="2693890" cy="4029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26"/>
          <p:cNvCxnSpPr/>
          <p:nvPr/>
        </p:nvCxnSpPr>
        <p:spPr>
          <a:xfrm flipH="1" flipV="1">
            <a:off x="3163049" y="3501974"/>
            <a:ext cx="2693890" cy="34192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/>
          <p:cNvCxnSpPr/>
          <p:nvPr/>
        </p:nvCxnSpPr>
        <p:spPr>
          <a:xfrm flipH="1" flipV="1">
            <a:off x="3163049" y="3567499"/>
            <a:ext cx="2628151" cy="88303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表格 8"/>
          <p:cNvGraphicFramePr>
            <a:graphicFrameLocks noGrp="1"/>
          </p:cNvGraphicFramePr>
          <p:nvPr/>
        </p:nvGraphicFramePr>
        <p:xfrm>
          <a:off x="1803399" y="3118550"/>
          <a:ext cx="1359650" cy="4749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9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495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1924422" y="3665048"/>
            <a:ext cx="9801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latin typeface="+mj-ea"/>
                <a:ea typeface="+mj-ea"/>
              </a:rPr>
              <a:t>同一存储区块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5262282" y="2591290"/>
            <a:ext cx="757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+mj-ea"/>
                <a:ea typeface="+mj-ea"/>
              </a:rPr>
              <a:t>读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5171138" y="4322813"/>
            <a:ext cx="757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+mj-ea"/>
                <a:ea typeface="+mj-ea"/>
              </a:rPr>
              <a:t>读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5478933" y="3525697"/>
            <a:ext cx="738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+mj-ea"/>
                <a:ea typeface="+mj-ea"/>
              </a:rPr>
              <a:t>写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5412441" y="3022932"/>
            <a:ext cx="757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+mj-ea"/>
                <a:ea typeface="+mj-ea"/>
              </a:rPr>
              <a:t>写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80329" y="950258"/>
            <a:ext cx="4231342" cy="573741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err="1">
                <a:latin typeface="+mj-ea"/>
                <a:ea typeface="+mj-ea"/>
              </a:rPr>
              <a:t>Mudbus</a:t>
            </a:r>
            <a:r>
              <a:rPr lang="zh-CN" altLang="en-US" sz="2400" b="1" dirty="0">
                <a:latin typeface="+mj-ea"/>
                <a:ea typeface="+mj-ea"/>
              </a:rPr>
              <a:t>协议地址模型</a:t>
            </a:r>
          </a:p>
        </p:txBody>
      </p:sp>
      <p:graphicFrame>
        <p:nvGraphicFramePr>
          <p:cNvPr id="3" name="表格 3"/>
          <p:cNvGraphicFramePr>
            <a:graphicFrameLocks noGrp="1"/>
          </p:cNvGraphicFramePr>
          <p:nvPr/>
        </p:nvGraphicFramePr>
        <p:xfrm>
          <a:off x="2193365" y="2315384"/>
          <a:ext cx="8128000" cy="34309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6198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Modbus</a:t>
                      </a:r>
                      <a:r>
                        <a:rPr lang="zh-CN" altLang="en-US" dirty="0"/>
                        <a:t>数据模型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Modbus</a:t>
                      </a:r>
                      <a:r>
                        <a:rPr lang="zh-CN" altLang="en-US" dirty="0"/>
                        <a:t>地址范围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6198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线圈地址范围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00001-09999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6198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离散量输入地址范围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10001-19999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6198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输入寄存器地址范围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30001-39999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6198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保持寄存器地址范围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40001-49999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80329" y="950258"/>
            <a:ext cx="4231342" cy="573741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err="1">
                <a:latin typeface="+mj-ea"/>
                <a:ea typeface="+mj-ea"/>
              </a:rPr>
              <a:t>Mudbus</a:t>
            </a:r>
            <a:r>
              <a:rPr lang="zh-CN" altLang="en-US" sz="2400" b="1" dirty="0">
                <a:latin typeface="+mj-ea"/>
                <a:ea typeface="+mj-ea"/>
              </a:rPr>
              <a:t> </a:t>
            </a:r>
            <a:r>
              <a:rPr lang="en-US" altLang="zh-CN" sz="2400" b="1" dirty="0">
                <a:latin typeface="+mj-ea"/>
                <a:ea typeface="+mj-ea"/>
              </a:rPr>
              <a:t>RTU</a:t>
            </a:r>
            <a:r>
              <a:rPr lang="zh-CN" altLang="en-US" sz="2400" b="1" dirty="0">
                <a:latin typeface="+mj-ea"/>
                <a:ea typeface="+mj-ea"/>
              </a:rPr>
              <a:t>信息帧</a:t>
            </a:r>
          </a:p>
        </p:txBody>
      </p:sp>
      <p:graphicFrame>
        <p:nvGraphicFramePr>
          <p:cNvPr id="3" name="表格 3"/>
          <p:cNvGraphicFramePr>
            <a:graphicFrameLocks noGrp="1"/>
          </p:cNvGraphicFramePr>
          <p:nvPr/>
        </p:nvGraphicFramePr>
        <p:xfrm>
          <a:off x="2130612" y="2969808"/>
          <a:ext cx="8128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地址码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功能码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数据位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错误校验位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8</a:t>
                      </a:r>
                      <a:r>
                        <a:rPr lang="zh-CN" altLang="en-US" dirty="0"/>
                        <a:t>位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8</a:t>
                      </a:r>
                      <a:r>
                        <a:rPr lang="zh-CN" altLang="en-US" dirty="0"/>
                        <a:t>位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N*8</a:t>
                      </a:r>
                      <a:r>
                        <a:rPr lang="zh-CN" altLang="en-US" dirty="0"/>
                        <a:t>位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16</a:t>
                      </a:r>
                      <a:r>
                        <a:rPr lang="zh-CN" altLang="en-US" dirty="0"/>
                        <a:t>位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2"/>
          <p:cNvGraphicFramePr>
            <a:graphicFrameLocks noGrp="1"/>
          </p:cNvGraphicFramePr>
          <p:nvPr/>
        </p:nvGraphicFramePr>
        <p:xfrm>
          <a:off x="1775012" y="2067361"/>
          <a:ext cx="9233646" cy="333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98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80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9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9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389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3894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功能码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描述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PLC</a:t>
                      </a:r>
                      <a:r>
                        <a:rPr lang="zh-CN" altLang="en-US" dirty="0"/>
                        <a:t>地址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寄存器地址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位</a:t>
                      </a:r>
                      <a:r>
                        <a:rPr lang="en-US" altLang="zh-CN" dirty="0"/>
                        <a:t>/</a:t>
                      </a:r>
                      <a:r>
                        <a:rPr lang="zh-CN" altLang="en-US" dirty="0"/>
                        <a:t>字操作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操作数量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01H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读线圈寄存器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00001-09999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0000H-FFFFH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位操作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单个或多个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02H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读离散输入寄存器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10001-19999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dirty="0"/>
                        <a:t>0000H-FFFFH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位操作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单个或多个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03H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读保持寄存器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40001-49999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dirty="0"/>
                        <a:t>0000H-FFFFH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字操作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dirty="0"/>
                        <a:t>单个或多个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04H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读输入寄存器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30001-39999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dirty="0"/>
                        <a:t>0000H-FFFFH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字操作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dirty="0"/>
                        <a:t>单个或多个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05H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写单个线圈寄存器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00001-09999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dirty="0"/>
                        <a:t>0000H-FFFFH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位操作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单个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06H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写单个保持寄存器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40001-49999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dirty="0"/>
                        <a:t>0000H-FFFFH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字操作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单个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0FH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写多个线圈寄存器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00001-09999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dirty="0"/>
                        <a:t>0000H-FFFFH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位操作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多个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10H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写多个保持寄存器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40001-49999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dirty="0"/>
                        <a:t>0000H-FFFFH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字操作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多个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5" name="表格 3"/>
          <p:cNvGraphicFramePr>
            <a:graphicFrameLocks noGrp="1"/>
          </p:cNvGraphicFramePr>
          <p:nvPr/>
        </p:nvGraphicFramePr>
        <p:xfrm>
          <a:off x="2130612" y="889995"/>
          <a:ext cx="8128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地址码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功能码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数据位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错误校验位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8</a:t>
                      </a:r>
                      <a:r>
                        <a:rPr lang="zh-CN" altLang="en-US" dirty="0"/>
                        <a:t>位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8</a:t>
                      </a:r>
                      <a:r>
                        <a:rPr lang="zh-CN" altLang="en-US" dirty="0"/>
                        <a:t>位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N*8</a:t>
                      </a:r>
                      <a:r>
                        <a:rPr lang="zh-CN" altLang="en-US" dirty="0"/>
                        <a:t>位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16</a:t>
                      </a:r>
                      <a:r>
                        <a:rPr lang="zh-CN" altLang="en-US" dirty="0"/>
                        <a:t>位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652</Words>
  <Application>Microsoft Office PowerPoint</Application>
  <PresentationFormat>宽屏</PresentationFormat>
  <Paragraphs>336</Paragraphs>
  <Slides>28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3" baseType="lpstr">
      <vt:lpstr>宋体</vt:lpstr>
      <vt:lpstr>Arial</vt:lpstr>
      <vt:lpstr>Calibri</vt:lpstr>
      <vt:lpstr>Calibri Light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Iris</dc:creator>
  <cp:lastModifiedBy>Pixel Iris</cp:lastModifiedBy>
  <cp:revision>1</cp:revision>
  <dcterms:created xsi:type="dcterms:W3CDTF">2023-06-21T08:00:00Z</dcterms:created>
  <dcterms:modified xsi:type="dcterms:W3CDTF">2023-06-27T17:13:28Z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213EAC69B0D445EA922E53B4FDD21C0F</vt:lpwstr>
  </property>
  <property fmtid="{D5CDD505-2E9C-101B-9397-08002B2CF9AE}" pid="3" name="KSOProductBuildVer">
    <vt:lpwstr>1033-11.2.0.11537</vt:lpwstr>
  </property>
</Properties>
</file>